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Default Extension="gif" ContentType="image/gi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9"/>
  </p:notesMasterIdLst>
  <p:sldIdLst>
    <p:sldId id="256" r:id="rId2"/>
    <p:sldId id="296" r:id="rId3"/>
    <p:sldId id="274" r:id="rId4"/>
    <p:sldId id="259" r:id="rId5"/>
    <p:sldId id="262" r:id="rId6"/>
    <p:sldId id="261" r:id="rId7"/>
    <p:sldId id="263" r:id="rId8"/>
    <p:sldId id="264" r:id="rId9"/>
    <p:sldId id="265" r:id="rId10"/>
    <p:sldId id="267" r:id="rId11"/>
    <p:sldId id="281" r:id="rId12"/>
    <p:sldId id="282" r:id="rId13"/>
    <p:sldId id="283" r:id="rId14"/>
    <p:sldId id="284" r:id="rId15"/>
    <p:sldId id="285" r:id="rId16"/>
    <p:sldId id="286" r:id="rId17"/>
    <p:sldId id="288" r:id="rId18"/>
    <p:sldId id="301" r:id="rId19"/>
    <p:sldId id="300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787A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>
    <p:restoredLeft sz="26190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592" y="-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5E5CA-960A-3A46-A552-8181044919EE}" type="datetimeFigureOut">
              <a:rPr lang="en-US" smtClean="0"/>
              <a:pPr/>
              <a:t>3/16/10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98BE0-53D2-EE41-9A9C-577783839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E779B3-037B-DE44-B6FC-A97A0C22F50B}" type="slidenum">
              <a:rPr lang="en-US"/>
              <a:pPr/>
              <a:t>12</a:t>
            </a:fld>
            <a:endParaRPr lang="en-US"/>
          </a:p>
        </p:txBody>
      </p:sp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B65C-CD76-0247-A757-81C003191AD3}" type="datetimeFigureOut">
              <a:rPr lang="en-US" smtClean="0"/>
              <a:pPr/>
              <a:t>3/16/10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FDAE-59A6-CA42-BB3E-F3D5A340B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B65C-CD76-0247-A757-81C003191AD3}" type="datetimeFigureOut">
              <a:rPr lang="en-US" smtClean="0"/>
              <a:pPr/>
              <a:t>3/16/10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FDAE-59A6-CA42-BB3E-F3D5A340B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B65C-CD76-0247-A757-81C003191AD3}" type="datetimeFigureOut">
              <a:rPr lang="en-US" smtClean="0"/>
              <a:pPr/>
              <a:t>3/16/10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FDAE-59A6-CA42-BB3E-F3D5A340B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B65C-CD76-0247-A757-81C003191AD3}" type="datetimeFigureOut">
              <a:rPr lang="en-US" smtClean="0"/>
              <a:pPr/>
              <a:t>3/16/10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FDAE-59A6-CA42-BB3E-F3D5A340B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B65C-CD76-0247-A757-81C003191AD3}" type="datetimeFigureOut">
              <a:rPr lang="en-US" smtClean="0"/>
              <a:pPr/>
              <a:t>3/16/10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FDAE-59A6-CA42-BB3E-F3D5A340B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B65C-CD76-0247-A757-81C003191AD3}" type="datetimeFigureOut">
              <a:rPr lang="en-US" smtClean="0"/>
              <a:pPr/>
              <a:t>3/16/10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FDAE-59A6-CA42-BB3E-F3D5A340B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B65C-CD76-0247-A757-81C003191AD3}" type="datetimeFigureOut">
              <a:rPr lang="en-US" smtClean="0"/>
              <a:pPr/>
              <a:t>3/16/10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FDAE-59A6-CA42-BB3E-F3D5A340B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B65C-CD76-0247-A757-81C003191AD3}" type="datetimeFigureOut">
              <a:rPr lang="en-US" smtClean="0"/>
              <a:pPr/>
              <a:t>3/16/10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FDAE-59A6-CA42-BB3E-F3D5A340B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B65C-CD76-0247-A757-81C003191AD3}" type="datetimeFigureOut">
              <a:rPr lang="en-US" smtClean="0"/>
              <a:pPr/>
              <a:t>3/16/10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FDAE-59A6-CA42-BB3E-F3D5A340B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B65C-CD76-0247-A757-81C003191AD3}" type="datetimeFigureOut">
              <a:rPr lang="en-US" smtClean="0"/>
              <a:pPr/>
              <a:t>3/16/10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FDAE-59A6-CA42-BB3E-F3D5A340B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B65C-CD76-0247-A757-81C003191AD3}" type="datetimeFigureOut">
              <a:rPr lang="en-US" smtClean="0"/>
              <a:pPr/>
              <a:t>3/16/10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D9FDAE-59A6-CA42-BB3E-F3D5A340B3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51B65C-CD76-0247-A757-81C003191AD3}" type="datetimeFigureOut">
              <a:rPr lang="en-US" smtClean="0"/>
              <a:pPr/>
              <a:t>3/16/10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D9FDAE-59A6-CA42-BB3E-F3D5A340B36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4" Type="http://schemas.openxmlformats.org/officeDocument/2006/relationships/image" Target="../media/image11.gif"/><Relationship Id="rId5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Distributed Data Architectures and a little ENCODE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42266"/>
            <a:ext cx="7854696" cy="1238869"/>
          </a:xfrm>
        </p:spPr>
        <p:txBody>
          <a:bodyPr/>
          <a:lstStyle/>
          <a:p>
            <a:r>
              <a:rPr lang="en-US" dirty="0" smtClean="0"/>
              <a:t>Jim Kent, UC Santa Cruz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978"/>
            <a:ext cx="8229600" cy="875864"/>
          </a:xfrm>
        </p:spPr>
        <p:txBody>
          <a:bodyPr/>
          <a:lstStyle/>
          <a:p>
            <a:r>
              <a:rPr lang="en-US" dirty="0" smtClean="0"/>
              <a:t>Merging Process</a:t>
            </a:r>
            <a:endParaRPr lang="en-US" dirty="0"/>
          </a:p>
        </p:txBody>
      </p:sp>
      <p:pic>
        <p:nvPicPr>
          <p:cNvPr id="4" name="Picture 3" descr="uni2.gif"/>
          <p:cNvPicPr>
            <a:picLocks noChangeAspect="1"/>
          </p:cNvPicPr>
          <p:nvPr/>
        </p:nvPicPr>
        <p:blipFill>
          <a:blip r:embed="rId2"/>
          <a:srcRect t="38802"/>
          <a:stretch>
            <a:fillRect/>
          </a:stretch>
        </p:blipFill>
        <p:spPr>
          <a:xfrm>
            <a:off x="216832" y="4082010"/>
            <a:ext cx="8686800" cy="1109755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10" name="Picture 9" descr="uniHalf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832" y="1088078"/>
            <a:ext cx="8686800" cy="2801493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216832" y="5684666"/>
            <a:ext cx="83792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Very simple minded – peaks from same factor in different cell lines that overlap are </a:t>
            </a:r>
          </a:p>
          <a:p>
            <a:r>
              <a:rPr lang="en-US" dirty="0"/>
              <a:t>m</a:t>
            </a:r>
            <a:r>
              <a:rPr lang="en-US" dirty="0" smtClean="0"/>
              <a:t>erged.  Extents of merged peak encompass all peaks it is made of.</a:t>
            </a:r>
            <a:endParaRPr lang="en-US" dirty="0"/>
          </a:p>
          <a:p>
            <a:r>
              <a:rPr lang="en-US" dirty="0" smtClean="0"/>
              <a:t>Would be happy to use something more sophisticated from analysis working group.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591337" y="3307978"/>
            <a:ext cx="3467921" cy="2569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60600" y="3307977"/>
            <a:ext cx="3467921" cy="25691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91337" y="1051694"/>
            <a:ext cx="3467921" cy="20788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60600" y="1051694"/>
            <a:ext cx="3467921" cy="20788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ession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724" y="1133094"/>
            <a:ext cx="3223702" cy="676978"/>
          </a:xfrm>
          <a:prstGeom prst="rect">
            <a:avLst/>
          </a:prstGeom>
        </p:spPr>
      </p:pic>
      <p:pic>
        <p:nvPicPr>
          <p:cNvPr id="5" name="Picture 4" descr="session2.gif"/>
          <p:cNvPicPr>
            <a:picLocks noChangeAspect="1"/>
          </p:cNvPicPr>
          <p:nvPr/>
        </p:nvPicPr>
        <p:blipFill>
          <a:blip r:embed="rId3"/>
          <a:srcRect b="13770"/>
          <a:stretch>
            <a:fillRect/>
          </a:stretch>
        </p:blipFill>
        <p:spPr>
          <a:xfrm>
            <a:off x="4705307" y="1084254"/>
            <a:ext cx="3223703" cy="1271747"/>
          </a:xfrm>
          <a:prstGeom prst="rect">
            <a:avLst/>
          </a:prstGeom>
        </p:spPr>
      </p:pic>
      <p:pic>
        <p:nvPicPr>
          <p:cNvPr id="6" name="Picture 5" descr="session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005" y="3385010"/>
            <a:ext cx="3223702" cy="1910044"/>
          </a:xfrm>
          <a:prstGeom prst="rect">
            <a:avLst/>
          </a:prstGeom>
        </p:spPr>
      </p:pic>
      <p:pic>
        <p:nvPicPr>
          <p:cNvPr id="7" name="Picture 6" descr="session4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1589" y="3373098"/>
            <a:ext cx="3223702" cy="1797214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92448"/>
            <a:ext cx="8229600" cy="4290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Browser ENCODE Session Gallery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6121327"/>
            <a:ext cx="797075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Gallery linked to main ENCODE page. Clicking on image takes you to browser at that</a:t>
            </a:r>
          </a:p>
          <a:p>
            <a:r>
              <a:rPr lang="en-US" sz="1600" dirty="0" smtClean="0"/>
              <a:t> spot with those tracks configured as shown.  Caption explains session to non-specialists.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027035" y="1823375"/>
            <a:ext cx="3157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Basic ENCODE data on the tier 1 cell lines GM128, a lymphoid cell line and  K562, a myeloid line. The tracks include  RNA-</a:t>
            </a:r>
            <a:r>
              <a:rPr lang="en-US" sz="1000" dirty="0" err="1" smtClean="0"/>
              <a:t>seq</a:t>
            </a:r>
            <a:r>
              <a:rPr lang="en-US" sz="1000" dirty="0" smtClean="0"/>
              <a:t> which shows the level of expression of the gene EWSR1, the </a:t>
            </a:r>
            <a:r>
              <a:rPr lang="en-US" sz="1000" dirty="0" err="1" smtClean="0"/>
              <a:t>histone</a:t>
            </a:r>
            <a:r>
              <a:rPr lang="en-US" sz="1000" dirty="0" smtClean="0"/>
              <a:t> marks  H3K4Me3 which is associated with promoters, </a:t>
            </a:r>
            <a:r>
              <a:rPr lang="en-US" sz="1000" dirty="0" err="1" smtClean="0"/>
              <a:t>DNAse</a:t>
            </a:r>
            <a:r>
              <a:rPr lang="en-US" sz="1000" dirty="0" smtClean="0"/>
              <a:t> I hypersensitivity which is associated with regulatory regions in general, and </a:t>
            </a:r>
            <a:r>
              <a:rPr lang="en-US" sz="1000" dirty="0" err="1" smtClean="0"/>
              <a:t>ChIP-seq</a:t>
            </a:r>
            <a:r>
              <a:rPr lang="en-US" sz="1000" dirty="0" smtClean="0"/>
              <a:t> showing levels of occupancy by the transcription factor </a:t>
            </a:r>
            <a:r>
              <a:rPr lang="en-US" sz="1000" dirty="0" err="1" smtClean="0"/>
              <a:t>c-Fos</a:t>
            </a:r>
            <a:r>
              <a:rPr lang="en-US" sz="1000" dirty="0" smtClean="0"/>
              <a:t>.  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4761255" y="2324793"/>
            <a:ext cx="3157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</a:t>
            </a:r>
            <a:r>
              <a:rPr lang="en-US" sz="1000" dirty="0" err="1" smtClean="0"/>
              <a:t>Histone</a:t>
            </a:r>
            <a:r>
              <a:rPr lang="en-US" sz="1000" dirty="0" smtClean="0"/>
              <a:t> </a:t>
            </a:r>
            <a:r>
              <a:rPr lang="en-US" sz="1000" dirty="0" err="1" smtClean="0"/>
              <a:t>ChIP-seq</a:t>
            </a:r>
            <a:r>
              <a:rPr lang="en-US" sz="1000" dirty="0" smtClean="0"/>
              <a:t> data on the two tier one cell lines.  H3K4me1 is associated with enhancers and to an extent with promoters, H3K4me3 is associated with promoters, and H3K36me3 with transcribed regions. 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4710455" y="5193454"/>
            <a:ext cx="3157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Regulatory elements in the  promoter and first </a:t>
            </a:r>
            <a:r>
              <a:rPr lang="en-US" sz="1000" dirty="0" err="1" smtClean="0"/>
              <a:t>intron</a:t>
            </a:r>
            <a:r>
              <a:rPr lang="en-US" sz="1000" dirty="0" smtClean="0"/>
              <a:t> of the transcription factor PAX5, a gene expressed in GM128 but not K562 cells. The </a:t>
            </a:r>
            <a:r>
              <a:rPr lang="en-US" sz="1000" smtClean="0"/>
              <a:t>data suggests  </a:t>
            </a:r>
            <a:r>
              <a:rPr lang="en-US" sz="1000" dirty="0" smtClean="0"/>
              <a:t>a complex regulatory circuit with some </a:t>
            </a:r>
            <a:r>
              <a:rPr lang="en-US" sz="1000" dirty="0" err="1" smtClean="0"/>
              <a:t>autoregulation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1092159" y="5295054"/>
            <a:ext cx="31572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 premature stop </a:t>
            </a:r>
            <a:r>
              <a:rPr lang="en-US" sz="1000" dirty="0" err="1" smtClean="0"/>
              <a:t>codon</a:t>
            </a:r>
            <a:r>
              <a:rPr lang="en-US" sz="1000" dirty="0" smtClean="0"/>
              <a:t> that is found in the reference genome and about half of people of European descent. The UCSC Genes track is forced to skip the </a:t>
            </a:r>
            <a:r>
              <a:rPr lang="en-US" sz="1000" dirty="0" err="1" smtClean="0"/>
              <a:t>codon</a:t>
            </a:r>
            <a:r>
              <a:rPr lang="en-US" sz="1000" smtClean="0"/>
              <a:t>.  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 dirty="0" smtClean="0">
                <a:latin typeface="Helvetica Neue Light" charset="0"/>
              </a:rPr>
              <a:t>2009 Proposal for Architecture </a:t>
            </a:r>
            <a:r>
              <a:rPr lang="en-US" sz="4000" dirty="0">
                <a:latin typeface="Helvetica Neue Light" charset="0"/>
              </a:rPr>
              <a:t>of </a:t>
            </a:r>
            <a:br>
              <a:rPr lang="en-US" sz="4000" dirty="0">
                <a:latin typeface="Helvetica Neue Light" charset="0"/>
              </a:rPr>
            </a:br>
            <a:r>
              <a:rPr lang="en-US" sz="4000" dirty="0">
                <a:latin typeface="Helvetica Neue Light" charset="0"/>
              </a:rPr>
              <a:t>UCSC Genome </a:t>
            </a:r>
            <a:r>
              <a:rPr lang="en-US" sz="4000" dirty="0" smtClean="0">
                <a:latin typeface="Helvetica Neue Light" charset="0"/>
              </a:rPr>
              <a:t>Browser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410200"/>
            <a:ext cx="6629400" cy="990600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US" sz="2400"/>
              <a:t>Jim Kent</a:t>
            </a:r>
            <a:endParaRPr lang="en-US" sz="2000"/>
          </a:p>
          <a:p>
            <a:pPr>
              <a:spcBef>
                <a:spcPct val="0"/>
              </a:spcBef>
            </a:pPr>
            <a:r>
              <a:rPr lang="en-US" sz="2000"/>
              <a:t>Genome Bioinformatics Group</a:t>
            </a:r>
          </a:p>
          <a:p>
            <a:pPr>
              <a:spcBef>
                <a:spcPct val="0"/>
              </a:spcBef>
            </a:pPr>
            <a:r>
              <a:rPr lang="en-US" sz="2000"/>
              <a:t>University of California Santa Cruz</a:t>
            </a:r>
            <a:endParaRPr lang="en-US" sz="2400" baseline="30000"/>
          </a:p>
        </p:txBody>
      </p:sp>
      <p:pic>
        <p:nvPicPr>
          <p:cNvPr id="2057" name="Picture 9" descr="IT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1371600"/>
            <a:ext cx="4038600" cy="3981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91067" y="821261"/>
            <a:ext cx="8263466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Overall </a:t>
            </a:r>
            <a:r>
              <a:rPr lang="en-US" dirty="0" smtClean="0"/>
              <a:t>Architecture – JavaScript Clients, C Web Services hubs.</a:t>
            </a:r>
            <a:endParaRPr lang="en-US" dirty="0"/>
          </a:p>
        </p:txBody>
      </p:sp>
      <p:sp>
        <p:nvSpPr>
          <p:cNvPr id="195588" name="Oval 4"/>
          <p:cNvSpPr>
            <a:spLocks noChangeArrowheads="1"/>
          </p:cNvSpPr>
          <p:nvPr/>
        </p:nvSpPr>
        <p:spPr bwMode="auto">
          <a:xfrm>
            <a:off x="2286000" y="1828800"/>
            <a:ext cx="1676400" cy="6858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Milwalkee</a:t>
            </a:r>
          </a:p>
          <a:p>
            <a:pPr algn="ctr"/>
            <a:r>
              <a:rPr lang="en-US"/>
              <a:t>Hub</a:t>
            </a:r>
          </a:p>
        </p:txBody>
      </p:sp>
      <p:sp>
        <p:nvSpPr>
          <p:cNvPr id="195590" name="Oval 6"/>
          <p:cNvSpPr>
            <a:spLocks noChangeArrowheads="1"/>
          </p:cNvSpPr>
          <p:nvPr/>
        </p:nvSpPr>
        <p:spPr bwMode="auto">
          <a:xfrm>
            <a:off x="990600" y="3124200"/>
            <a:ext cx="1676400" cy="6858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Stanford Hub</a:t>
            </a:r>
          </a:p>
        </p:txBody>
      </p:sp>
      <p:sp>
        <p:nvSpPr>
          <p:cNvPr id="195591" name="Oval 7"/>
          <p:cNvSpPr>
            <a:spLocks noChangeArrowheads="1"/>
          </p:cNvSpPr>
          <p:nvPr/>
        </p:nvSpPr>
        <p:spPr bwMode="auto">
          <a:xfrm>
            <a:off x="3429000" y="4343400"/>
            <a:ext cx="1676400" cy="6858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UCSC Hub</a:t>
            </a:r>
          </a:p>
        </p:txBody>
      </p:sp>
      <p:sp>
        <p:nvSpPr>
          <p:cNvPr id="195592" name="Oval 8"/>
          <p:cNvSpPr>
            <a:spLocks noChangeArrowheads="1"/>
          </p:cNvSpPr>
          <p:nvPr/>
        </p:nvSpPr>
        <p:spPr bwMode="auto">
          <a:xfrm>
            <a:off x="4495800" y="1828800"/>
            <a:ext cx="1676400" cy="6858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Danish Hub</a:t>
            </a:r>
          </a:p>
        </p:txBody>
      </p:sp>
      <p:sp>
        <p:nvSpPr>
          <p:cNvPr id="195593" name="Oval 9"/>
          <p:cNvSpPr>
            <a:spLocks noChangeArrowheads="1"/>
          </p:cNvSpPr>
          <p:nvPr/>
        </p:nvSpPr>
        <p:spPr bwMode="auto">
          <a:xfrm>
            <a:off x="5867400" y="3124200"/>
            <a:ext cx="1676400" cy="6858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UCLA Hub</a:t>
            </a:r>
          </a:p>
        </p:txBody>
      </p:sp>
      <p:sp>
        <p:nvSpPr>
          <p:cNvPr id="195594" name="Line 10"/>
          <p:cNvSpPr>
            <a:spLocks noChangeShapeType="1"/>
          </p:cNvSpPr>
          <p:nvPr/>
        </p:nvSpPr>
        <p:spPr bwMode="auto">
          <a:xfrm flipV="1">
            <a:off x="2057400" y="2438400"/>
            <a:ext cx="5334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595" name="Line 11"/>
          <p:cNvSpPr>
            <a:spLocks noChangeShapeType="1"/>
          </p:cNvSpPr>
          <p:nvPr/>
        </p:nvSpPr>
        <p:spPr bwMode="auto">
          <a:xfrm>
            <a:off x="2286000" y="3733800"/>
            <a:ext cx="11430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596" name="Line 12"/>
          <p:cNvSpPr>
            <a:spLocks noChangeShapeType="1"/>
          </p:cNvSpPr>
          <p:nvPr/>
        </p:nvSpPr>
        <p:spPr bwMode="auto">
          <a:xfrm flipV="1">
            <a:off x="5105400" y="3733800"/>
            <a:ext cx="10668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597" name="Line 13"/>
          <p:cNvSpPr>
            <a:spLocks noChangeShapeType="1"/>
          </p:cNvSpPr>
          <p:nvPr/>
        </p:nvSpPr>
        <p:spPr bwMode="auto">
          <a:xfrm flipH="1" flipV="1">
            <a:off x="6019800" y="2362200"/>
            <a:ext cx="3048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598" name="Line 14"/>
          <p:cNvSpPr>
            <a:spLocks noChangeShapeType="1"/>
          </p:cNvSpPr>
          <p:nvPr/>
        </p:nvSpPr>
        <p:spPr bwMode="auto">
          <a:xfrm flipV="1">
            <a:off x="3886200" y="2133600"/>
            <a:ext cx="609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599" name="Oval 15"/>
          <p:cNvSpPr>
            <a:spLocks noChangeArrowheads="1"/>
          </p:cNvSpPr>
          <p:nvPr/>
        </p:nvSpPr>
        <p:spPr bwMode="auto">
          <a:xfrm>
            <a:off x="2971800" y="2819400"/>
            <a:ext cx="1066800" cy="533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NCBI</a:t>
            </a:r>
          </a:p>
        </p:txBody>
      </p:sp>
      <p:sp>
        <p:nvSpPr>
          <p:cNvPr id="195600" name="Oval 16"/>
          <p:cNvSpPr>
            <a:spLocks noChangeArrowheads="1"/>
          </p:cNvSpPr>
          <p:nvPr/>
        </p:nvSpPr>
        <p:spPr bwMode="auto">
          <a:xfrm>
            <a:off x="4648200" y="2819400"/>
            <a:ext cx="914400" cy="533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EBI</a:t>
            </a:r>
          </a:p>
        </p:txBody>
      </p:sp>
      <p:sp>
        <p:nvSpPr>
          <p:cNvPr id="195601" name="Oval 17"/>
          <p:cNvSpPr>
            <a:spLocks noChangeArrowheads="1"/>
          </p:cNvSpPr>
          <p:nvPr/>
        </p:nvSpPr>
        <p:spPr bwMode="auto">
          <a:xfrm>
            <a:off x="3733800" y="3505200"/>
            <a:ext cx="1066800" cy="533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NCI</a:t>
            </a:r>
          </a:p>
        </p:txBody>
      </p:sp>
      <p:sp>
        <p:nvSpPr>
          <p:cNvPr id="195603" name="Line 19"/>
          <p:cNvSpPr>
            <a:spLocks noChangeShapeType="1"/>
          </p:cNvSpPr>
          <p:nvPr/>
        </p:nvSpPr>
        <p:spPr bwMode="auto">
          <a:xfrm flipV="1">
            <a:off x="4267200" y="403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04" name="Line 20"/>
          <p:cNvSpPr>
            <a:spLocks noChangeShapeType="1"/>
          </p:cNvSpPr>
          <p:nvPr/>
        </p:nvSpPr>
        <p:spPr bwMode="auto">
          <a:xfrm flipH="1" flipV="1">
            <a:off x="3352800" y="33528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05" name="Line 21"/>
          <p:cNvSpPr>
            <a:spLocks noChangeShapeType="1"/>
          </p:cNvSpPr>
          <p:nvPr/>
        </p:nvSpPr>
        <p:spPr bwMode="auto">
          <a:xfrm flipV="1">
            <a:off x="4800600" y="33528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06" name="Line 22"/>
          <p:cNvSpPr>
            <a:spLocks noChangeShapeType="1"/>
          </p:cNvSpPr>
          <p:nvPr/>
        </p:nvSpPr>
        <p:spPr bwMode="auto">
          <a:xfrm flipV="1">
            <a:off x="5334000" y="2514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07" name="Line 23"/>
          <p:cNvSpPr>
            <a:spLocks noChangeShapeType="1"/>
          </p:cNvSpPr>
          <p:nvPr/>
        </p:nvSpPr>
        <p:spPr bwMode="auto">
          <a:xfrm flipH="1" flipV="1">
            <a:off x="3886200" y="22860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08" name="Line 24"/>
          <p:cNvSpPr>
            <a:spLocks noChangeShapeType="1"/>
          </p:cNvSpPr>
          <p:nvPr/>
        </p:nvSpPr>
        <p:spPr bwMode="auto">
          <a:xfrm flipH="1" flipV="1">
            <a:off x="3810000" y="23622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09" name="Line 25"/>
          <p:cNvSpPr>
            <a:spLocks noChangeShapeType="1"/>
          </p:cNvSpPr>
          <p:nvPr/>
        </p:nvSpPr>
        <p:spPr bwMode="auto">
          <a:xfrm flipH="1" flipV="1">
            <a:off x="34290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10" name="Line 26"/>
          <p:cNvSpPr>
            <a:spLocks noChangeShapeType="1"/>
          </p:cNvSpPr>
          <p:nvPr/>
        </p:nvSpPr>
        <p:spPr bwMode="auto">
          <a:xfrm flipV="1">
            <a:off x="2667000" y="3200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11" name="AutoShape 27"/>
          <p:cNvSpPr>
            <a:spLocks noChangeArrowheads="1"/>
          </p:cNvSpPr>
          <p:nvPr/>
        </p:nvSpPr>
        <p:spPr bwMode="auto">
          <a:xfrm>
            <a:off x="3048000" y="57150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195613" name="Line 29"/>
          <p:cNvSpPr>
            <a:spLocks noChangeShapeType="1"/>
          </p:cNvSpPr>
          <p:nvPr/>
        </p:nvSpPr>
        <p:spPr bwMode="auto">
          <a:xfrm flipH="1" flipV="1">
            <a:off x="34290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14" name="AutoShape 30"/>
          <p:cNvSpPr>
            <a:spLocks noChangeArrowheads="1"/>
          </p:cNvSpPr>
          <p:nvPr/>
        </p:nvSpPr>
        <p:spPr bwMode="auto">
          <a:xfrm>
            <a:off x="4495800" y="57150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195615" name="AutoShape 31"/>
          <p:cNvSpPr>
            <a:spLocks noChangeArrowheads="1"/>
          </p:cNvSpPr>
          <p:nvPr/>
        </p:nvSpPr>
        <p:spPr bwMode="auto">
          <a:xfrm>
            <a:off x="3505200" y="59436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195616" name="AutoShape 32"/>
          <p:cNvSpPr>
            <a:spLocks noChangeArrowheads="1"/>
          </p:cNvSpPr>
          <p:nvPr/>
        </p:nvSpPr>
        <p:spPr bwMode="auto">
          <a:xfrm>
            <a:off x="3886200" y="54864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195617" name="AutoShape 33"/>
          <p:cNvSpPr>
            <a:spLocks noChangeArrowheads="1"/>
          </p:cNvSpPr>
          <p:nvPr/>
        </p:nvSpPr>
        <p:spPr bwMode="auto">
          <a:xfrm>
            <a:off x="4191000" y="58674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195618" name="AutoShape 34"/>
          <p:cNvSpPr>
            <a:spLocks noChangeArrowheads="1"/>
          </p:cNvSpPr>
          <p:nvPr/>
        </p:nvSpPr>
        <p:spPr bwMode="auto">
          <a:xfrm>
            <a:off x="6096000" y="45720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195619" name="AutoShape 35"/>
          <p:cNvSpPr>
            <a:spLocks noChangeArrowheads="1"/>
          </p:cNvSpPr>
          <p:nvPr/>
        </p:nvSpPr>
        <p:spPr bwMode="auto">
          <a:xfrm>
            <a:off x="6781800" y="45720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195620" name="AutoShape 36"/>
          <p:cNvSpPr>
            <a:spLocks noChangeArrowheads="1"/>
          </p:cNvSpPr>
          <p:nvPr/>
        </p:nvSpPr>
        <p:spPr bwMode="auto">
          <a:xfrm>
            <a:off x="1219200" y="45720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195621" name="Line 37"/>
          <p:cNvSpPr>
            <a:spLocks noChangeShapeType="1"/>
          </p:cNvSpPr>
          <p:nvPr/>
        </p:nvSpPr>
        <p:spPr bwMode="auto">
          <a:xfrm flipH="1">
            <a:off x="1752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22" name="Line 38"/>
          <p:cNvSpPr>
            <a:spLocks noChangeShapeType="1"/>
          </p:cNvSpPr>
          <p:nvPr/>
        </p:nvSpPr>
        <p:spPr bwMode="auto">
          <a:xfrm>
            <a:off x="6629400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23" name="Line 39"/>
          <p:cNvSpPr>
            <a:spLocks noChangeShapeType="1"/>
          </p:cNvSpPr>
          <p:nvPr/>
        </p:nvSpPr>
        <p:spPr bwMode="auto">
          <a:xfrm>
            <a:off x="6934200" y="3810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24" name="Line 40"/>
          <p:cNvSpPr>
            <a:spLocks noChangeShapeType="1"/>
          </p:cNvSpPr>
          <p:nvPr/>
        </p:nvSpPr>
        <p:spPr bwMode="auto">
          <a:xfrm>
            <a:off x="4800600" y="49530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25" name="Line 41"/>
          <p:cNvSpPr>
            <a:spLocks noChangeShapeType="1"/>
          </p:cNvSpPr>
          <p:nvPr/>
        </p:nvSpPr>
        <p:spPr bwMode="auto">
          <a:xfrm>
            <a:off x="4572000" y="50292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26" name="Line 42"/>
          <p:cNvSpPr>
            <a:spLocks noChangeShapeType="1"/>
          </p:cNvSpPr>
          <p:nvPr/>
        </p:nvSpPr>
        <p:spPr bwMode="auto">
          <a:xfrm>
            <a:off x="4267200" y="5029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27" name="Line 43"/>
          <p:cNvSpPr>
            <a:spLocks noChangeShapeType="1"/>
          </p:cNvSpPr>
          <p:nvPr/>
        </p:nvSpPr>
        <p:spPr bwMode="auto">
          <a:xfrm>
            <a:off x="4038600" y="5029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28" name="Line 44"/>
          <p:cNvSpPr>
            <a:spLocks noChangeShapeType="1"/>
          </p:cNvSpPr>
          <p:nvPr/>
        </p:nvSpPr>
        <p:spPr bwMode="auto">
          <a:xfrm flipH="1">
            <a:off x="3657600" y="49530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391400" cy="762000"/>
          </a:xfrm>
        </p:spPr>
        <p:txBody>
          <a:bodyPr>
            <a:normAutofit fontScale="90000"/>
          </a:bodyPr>
          <a:lstStyle/>
          <a:p>
            <a:r>
              <a:rPr lang="en-US"/>
              <a:t>Hubs serve as translators and cache for data. </a:t>
            </a:r>
          </a:p>
        </p:txBody>
      </p:sp>
      <p:sp>
        <p:nvSpPr>
          <p:cNvPr id="199683" name="Oval 3"/>
          <p:cNvSpPr>
            <a:spLocks noChangeArrowheads="1"/>
          </p:cNvSpPr>
          <p:nvPr/>
        </p:nvSpPr>
        <p:spPr bwMode="auto">
          <a:xfrm>
            <a:off x="2286000" y="1828800"/>
            <a:ext cx="1676400" cy="6858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Milwalkee</a:t>
            </a:r>
          </a:p>
          <a:p>
            <a:pPr algn="ctr"/>
            <a:r>
              <a:rPr lang="en-US"/>
              <a:t>Hub</a:t>
            </a:r>
          </a:p>
        </p:txBody>
      </p:sp>
      <p:sp>
        <p:nvSpPr>
          <p:cNvPr id="199684" name="Oval 4"/>
          <p:cNvSpPr>
            <a:spLocks noChangeArrowheads="1"/>
          </p:cNvSpPr>
          <p:nvPr/>
        </p:nvSpPr>
        <p:spPr bwMode="auto">
          <a:xfrm>
            <a:off x="990600" y="3124200"/>
            <a:ext cx="1676400" cy="6858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Stanford Hub</a:t>
            </a:r>
          </a:p>
        </p:txBody>
      </p:sp>
      <p:sp>
        <p:nvSpPr>
          <p:cNvPr id="199685" name="Oval 5"/>
          <p:cNvSpPr>
            <a:spLocks noChangeArrowheads="1"/>
          </p:cNvSpPr>
          <p:nvPr/>
        </p:nvSpPr>
        <p:spPr bwMode="auto">
          <a:xfrm>
            <a:off x="3429000" y="4343400"/>
            <a:ext cx="1676400" cy="6858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UCSC Hub</a:t>
            </a:r>
          </a:p>
        </p:txBody>
      </p:sp>
      <p:sp>
        <p:nvSpPr>
          <p:cNvPr id="199686" name="Oval 6"/>
          <p:cNvSpPr>
            <a:spLocks noChangeArrowheads="1"/>
          </p:cNvSpPr>
          <p:nvPr/>
        </p:nvSpPr>
        <p:spPr bwMode="auto">
          <a:xfrm>
            <a:off x="4495800" y="1828800"/>
            <a:ext cx="1676400" cy="6858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Danish Hub</a:t>
            </a:r>
          </a:p>
        </p:txBody>
      </p:sp>
      <p:sp>
        <p:nvSpPr>
          <p:cNvPr id="199687" name="Oval 7"/>
          <p:cNvSpPr>
            <a:spLocks noChangeArrowheads="1"/>
          </p:cNvSpPr>
          <p:nvPr/>
        </p:nvSpPr>
        <p:spPr bwMode="auto">
          <a:xfrm>
            <a:off x="5867400" y="3124200"/>
            <a:ext cx="1676400" cy="6858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UCLA Hub</a:t>
            </a:r>
          </a:p>
        </p:txBody>
      </p:sp>
      <p:sp>
        <p:nvSpPr>
          <p:cNvPr id="199688" name="Line 8"/>
          <p:cNvSpPr>
            <a:spLocks noChangeShapeType="1"/>
          </p:cNvSpPr>
          <p:nvPr/>
        </p:nvSpPr>
        <p:spPr bwMode="auto">
          <a:xfrm flipV="1">
            <a:off x="2057400" y="2438400"/>
            <a:ext cx="53340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689" name="Line 9"/>
          <p:cNvSpPr>
            <a:spLocks noChangeShapeType="1"/>
          </p:cNvSpPr>
          <p:nvPr/>
        </p:nvSpPr>
        <p:spPr bwMode="auto">
          <a:xfrm>
            <a:off x="2286000" y="3733800"/>
            <a:ext cx="1143000" cy="838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690" name="Line 10"/>
          <p:cNvSpPr>
            <a:spLocks noChangeShapeType="1"/>
          </p:cNvSpPr>
          <p:nvPr/>
        </p:nvSpPr>
        <p:spPr bwMode="auto">
          <a:xfrm flipV="1">
            <a:off x="5105400" y="3733800"/>
            <a:ext cx="1066800" cy="838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691" name="Line 11"/>
          <p:cNvSpPr>
            <a:spLocks noChangeShapeType="1"/>
          </p:cNvSpPr>
          <p:nvPr/>
        </p:nvSpPr>
        <p:spPr bwMode="auto">
          <a:xfrm flipH="1" flipV="1">
            <a:off x="6019800" y="2362200"/>
            <a:ext cx="304800" cy="762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692" name="Line 12"/>
          <p:cNvSpPr>
            <a:spLocks noChangeShapeType="1"/>
          </p:cNvSpPr>
          <p:nvPr/>
        </p:nvSpPr>
        <p:spPr bwMode="auto">
          <a:xfrm flipV="1">
            <a:off x="3886200" y="2133600"/>
            <a:ext cx="609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693" name="Oval 13"/>
          <p:cNvSpPr>
            <a:spLocks noChangeArrowheads="1"/>
          </p:cNvSpPr>
          <p:nvPr/>
        </p:nvSpPr>
        <p:spPr bwMode="auto">
          <a:xfrm>
            <a:off x="2971800" y="2819400"/>
            <a:ext cx="1066800" cy="533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NCBI</a:t>
            </a:r>
          </a:p>
        </p:txBody>
      </p:sp>
      <p:sp>
        <p:nvSpPr>
          <p:cNvPr id="199694" name="Oval 14"/>
          <p:cNvSpPr>
            <a:spLocks noChangeArrowheads="1"/>
          </p:cNvSpPr>
          <p:nvPr/>
        </p:nvSpPr>
        <p:spPr bwMode="auto">
          <a:xfrm>
            <a:off x="4648200" y="2819400"/>
            <a:ext cx="914400" cy="533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EBI</a:t>
            </a:r>
          </a:p>
        </p:txBody>
      </p:sp>
      <p:sp>
        <p:nvSpPr>
          <p:cNvPr id="199695" name="Oval 15"/>
          <p:cNvSpPr>
            <a:spLocks noChangeArrowheads="1"/>
          </p:cNvSpPr>
          <p:nvPr/>
        </p:nvSpPr>
        <p:spPr bwMode="auto">
          <a:xfrm>
            <a:off x="3733800" y="3505200"/>
            <a:ext cx="1066800" cy="533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NCI</a:t>
            </a:r>
          </a:p>
        </p:txBody>
      </p:sp>
      <p:sp>
        <p:nvSpPr>
          <p:cNvPr id="199696" name="Line 16"/>
          <p:cNvSpPr>
            <a:spLocks noChangeShapeType="1"/>
          </p:cNvSpPr>
          <p:nvPr/>
        </p:nvSpPr>
        <p:spPr bwMode="auto">
          <a:xfrm flipV="1">
            <a:off x="4267200" y="403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697" name="Line 17"/>
          <p:cNvSpPr>
            <a:spLocks noChangeShapeType="1"/>
          </p:cNvSpPr>
          <p:nvPr/>
        </p:nvSpPr>
        <p:spPr bwMode="auto">
          <a:xfrm flipH="1" flipV="1">
            <a:off x="3352800" y="33528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698" name="Line 18"/>
          <p:cNvSpPr>
            <a:spLocks noChangeShapeType="1"/>
          </p:cNvSpPr>
          <p:nvPr/>
        </p:nvSpPr>
        <p:spPr bwMode="auto">
          <a:xfrm flipV="1">
            <a:off x="4800600" y="33528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699" name="Line 19"/>
          <p:cNvSpPr>
            <a:spLocks noChangeShapeType="1"/>
          </p:cNvSpPr>
          <p:nvPr/>
        </p:nvSpPr>
        <p:spPr bwMode="auto">
          <a:xfrm flipV="1">
            <a:off x="5334000" y="2514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700" name="Line 20"/>
          <p:cNvSpPr>
            <a:spLocks noChangeShapeType="1"/>
          </p:cNvSpPr>
          <p:nvPr/>
        </p:nvSpPr>
        <p:spPr bwMode="auto">
          <a:xfrm flipH="1" flipV="1">
            <a:off x="3886200" y="22860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701" name="Line 21"/>
          <p:cNvSpPr>
            <a:spLocks noChangeShapeType="1"/>
          </p:cNvSpPr>
          <p:nvPr/>
        </p:nvSpPr>
        <p:spPr bwMode="auto">
          <a:xfrm flipH="1" flipV="1">
            <a:off x="3810000" y="23622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702" name="Line 22"/>
          <p:cNvSpPr>
            <a:spLocks noChangeShapeType="1"/>
          </p:cNvSpPr>
          <p:nvPr/>
        </p:nvSpPr>
        <p:spPr bwMode="auto">
          <a:xfrm flipH="1" flipV="1">
            <a:off x="34290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703" name="Line 23"/>
          <p:cNvSpPr>
            <a:spLocks noChangeShapeType="1"/>
          </p:cNvSpPr>
          <p:nvPr/>
        </p:nvSpPr>
        <p:spPr bwMode="auto">
          <a:xfrm flipV="1">
            <a:off x="2667000" y="3200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704" name="AutoShape 24"/>
          <p:cNvSpPr>
            <a:spLocks noChangeArrowheads="1"/>
          </p:cNvSpPr>
          <p:nvPr/>
        </p:nvSpPr>
        <p:spPr bwMode="auto">
          <a:xfrm>
            <a:off x="3048000" y="57150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199705" name="Line 25"/>
          <p:cNvSpPr>
            <a:spLocks noChangeShapeType="1"/>
          </p:cNvSpPr>
          <p:nvPr/>
        </p:nvSpPr>
        <p:spPr bwMode="auto">
          <a:xfrm flipH="1" flipV="1">
            <a:off x="34290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706" name="AutoShape 26"/>
          <p:cNvSpPr>
            <a:spLocks noChangeArrowheads="1"/>
          </p:cNvSpPr>
          <p:nvPr/>
        </p:nvSpPr>
        <p:spPr bwMode="auto">
          <a:xfrm>
            <a:off x="4495800" y="57150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199707" name="AutoShape 27"/>
          <p:cNvSpPr>
            <a:spLocks noChangeArrowheads="1"/>
          </p:cNvSpPr>
          <p:nvPr/>
        </p:nvSpPr>
        <p:spPr bwMode="auto">
          <a:xfrm>
            <a:off x="3505200" y="59436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199708" name="AutoShape 28"/>
          <p:cNvSpPr>
            <a:spLocks noChangeArrowheads="1"/>
          </p:cNvSpPr>
          <p:nvPr/>
        </p:nvSpPr>
        <p:spPr bwMode="auto">
          <a:xfrm>
            <a:off x="3886200" y="54864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199709" name="AutoShape 29"/>
          <p:cNvSpPr>
            <a:spLocks noChangeArrowheads="1"/>
          </p:cNvSpPr>
          <p:nvPr/>
        </p:nvSpPr>
        <p:spPr bwMode="auto">
          <a:xfrm>
            <a:off x="4191000" y="58674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199710" name="AutoShape 30"/>
          <p:cNvSpPr>
            <a:spLocks noChangeArrowheads="1"/>
          </p:cNvSpPr>
          <p:nvPr/>
        </p:nvSpPr>
        <p:spPr bwMode="auto">
          <a:xfrm>
            <a:off x="6096000" y="45720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199711" name="AutoShape 31"/>
          <p:cNvSpPr>
            <a:spLocks noChangeArrowheads="1"/>
          </p:cNvSpPr>
          <p:nvPr/>
        </p:nvSpPr>
        <p:spPr bwMode="auto">
          <a:xfrm>
            <a:off x="6781800" y="45720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199712" name="AutoShape 32"/>
          <p:cNvSpPr>
            <a:spLocks noChangeArrowheads="1"/>
          </p:cNvSpPr>
          <p:nvPr/>
        </p:nvSpPr>
        <p:spPr bwMode="auto">
          <a:xfrm>
            <a:off x="1219200" y="45720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199713" name="Line 33"/>
          <p:cNvSpPr>
            <a:spLocks noChangeShapeType="1"/>
          </p:cNvSpPr>
          <p:nvPr/>
        </p:nvSpPr>
        <p:spPr bwMode="auto">
          <a:xfrm flipH="1">
            <a:off x="1752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714" name="Line 34"/>
          <p:cNvSpPr>
            <a:spLocks noChangeShapeType="1"/>
          </p:cNvSpPr>
          <p:nvPr/>
        </p:nvSpPr>
        <p:spPr bwMode="auto">
          <a:xfrm>
            <a:off x="6629400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715" name="Line 35"/>
          <p:cNvSpPr>
            <a:spLocks noChangeShapeType="1"/>
          </p:cNvSpPr>
          <p:nvPr/>
        </p:nvSpPr>
        <p:spPr bwMode="auto">
          <a:xfrm>
            <a:off x="6934200" y="3810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716" name="Line 36"/>
          <p:cNvSpPr>
            <a:spLocks noChangeShapeType="1"/>
          </p:cNvSpPr>
          <p:nvPr/>
        </p:nvSpPr>
        <p:spPr bwMode="auto">
          <a:xfrm>
            <a:off x="4800600" y="49530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717" name="Line 37"/>
          <p:cNvSpPr>
            <a:spLocks noChangeShapeType="1"/>
          </p:cNvSpPr>
          <p:nvPr/>
        </p:nvSpPr>
        <p:spPr bwMode="auto">
          <a:xfrm>
            <a:off x="4572000" y="50292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718" name="Line 38"/>
          <p:cNvSpPr>
            <a:spLocks noChangeShapeType="1"/>
          </p:cNvSpPr>
          <p:nvPr/>
        </p:nvSpPr>
        <p:spPr bwMode="auto">
          <a:xfrm>
            <a:off x="4267200" y="5029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719" name="Line 39"/>
          <p:cNvSpPr>
            <a:spLocks noChangeShapeType="1"/>
          </p:cNvSpPr>
          <p:nvPr/>
        </p:nvSpPr>
        <p:spPr bwMode="auto">
          <a:xfrm>
            <a:off x="4038600" y="5029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720" name="Line 40"/>
          <p:cNvSpPr>
            <a:spLocks noChangeShapeType="1"/>
          </p:cNvSpPr>
          <p:nvPr/>
        </p:nvSpPr>
        <p:spPr bwMode="auto">
          <a:xfrm flipH="1">
            <a:off x="3657600" y="49530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5867400" cy="762000"/>
          </a:xfrm>
        </p:spPr>
        <p:txBody>
          <a:bodyPr>
            <a:normAutofit fontScale="90000"/>
          </a:bodyPr>
          <a:lstStyle/>
          <a:p>
            <a:r>
              <a:rPr lang="en-US"/>
              <a:t>Web Services Interfaces to Other Databases</a:t>
            </a:r>
          </a:p>
        </p:txBody>
      </p:sp>
      <p:sp>
        <p:nvSpPr>
          <p:cNvPr id="200707" name="Oval 3"/>
          <p:cNvSpPr>
            <a:spLocks noChangeArrowheads="1"/>
          </p:cNvSpPr>
          <p:nvPr/>
        </p:nvSpPr>
        <p:spPr bwMode="auto">
          <a:xfrm>
            <a:off x="2286000" y="1828800"/>
            <a:ext cx="1676400" cy="6858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Milwalkee</a:t>
            </a:r>
          </a:p>
          <a:p>
            <a:pPr algn="ctr"/>
            <a:r>
              <a:rPr lang="en-US"/>
              <a:t>Hub</a:t>
            </a:r>
          </a:p>
        </p:txBody>
      </p:sp>
      <p:sp>
        <p:nvSpPr>
          <p:cNvPr id="200708" name="Oval 4"/>
          <p:cNvSpPr>
            <a:spLocks noChangeArrowheads="1"/>
          </p:cNvSpPr>
          <p:nvPr/>
        </p:nvSpPr>
        <p:spPr bwMode="auto">
          <a:xfrm>
            <a:off x="990600" y="3124200"/>
            <a:ext cx="1676400" cy="6858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Stanford Hub</a:t>
            </a:r>
          </a:p>
        </p:txBody>
      </p:sp>
      <p:sp>
        <p:nvSpPr>
          <p:cNvPr id="200709" name="Oval 5"/>
          <p:cNvSpPr>
            <a:spLocks noChangeArrowheads="1"/>
          </p:cNvSpPr>
          <p:nvPr/>
        </p:nvSpPr>
        <p:spPr bwMode="auto">
          <a:xfrm>
            <a:off x="3429000" y="4343400"/>
            <a:ext cx="1676400" cy="6858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UCSC Hub</a:t>
            </a:r>
          </a:p>
        </p:txBody>
      </p:sp>
      <p:sp>
        <p:nvSpPr>
          <p:cNvPr id="200710" name="Oval 6"/>
          <p:cNvSpPr>
            <a:spLocks noChangeArrowheads="1"/>
          </p:cNvSpPr>
          <p:nvPr/>
        </p:nvSpPr>
        <p:spPr bwMode="auto">
          <a:xfrm>
            <a:off x="4495800" y="1828800"/>
            <a:ext cx="1676400" cy="6858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Danish Hub</a:t>
            </a:r>
          </a:p>
        </p:txBody>
      </p:sp>
      <p:sp>
        <p:nvSpPr>
          <p:cNvPr id="200711" name="Oval 7"/>
          <p:cNvSpPr>
            <a:spLocks noChangeArrowheads="1"/>
          </p:cNvSpPr>
          <p:nvPr/>
        </p:nvSpPr>
        <p:spPr bwMode="auto">
          <a:xfrm>
            <a:off x="5867400" y="3124200"/>
            <a:ext cx="1676400" cy="6858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UCLA Hub</a:t>
            </a:r>
          </a:p>
        </p:txBody>
      </p:sp>
      <p:sp>
        <p:nvSpPr>
          <p:cNvPr id="200712" name="Line 8"/>
          <p:cNvSpPr>
            <a:spLocks noChangeShapeType="1"/>
          </p:cNvSpPr>
          <p:nvPr/>
        </p:nvSpPr>
        <p:spPr bwMode="auto">
          <a:xfrm flipV="1">
            <a:off x="2057400" y="2438400"/>
            <a:ext cx="5334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713" name="Line 9"/>
          <p:cNvSpPr>
            <a:spLocks noChangeShapeType="1"/>
          </p:cNvSpPr>
          <p:nvPr/>
        </p:nvSpPr>
        <p:spPr bwMode="auto">
          <a:xfrm>
            <a:off x="2286000" y="3733800"/>
            <a:ext cx="11430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714" name="Line 10"/>
          <p:cNvSpPr>
            <a:spLocks noChangeShapeType="1"/>
          </p:cNvSpPr>
          <p:nvPr/>
        </p:nvSpPr>
        <p:spPr bwMode="auto">
          <a:xfrm flipV="1">
            <a:off x="5105400" y="3733800"/>
            <a:ext cx="10668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715" name="Line 11"/>
          <p:cNvSpPr>
            <a:spLocks noChangeShapeType="1"/>
          </p:cNvSpPr>
          <p:nvPr/>
        </p:nvSpPr>
        <p:spPr bwMode="auto">
          <a:xfrm flipH="1" flipV="1">
            <a:off x="6019800" y="2362200"/>
            <a:ext cx="3048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716" name="Line 12"/>
          <p:cNvSpPr>
            <a:spLocks noChangeShapeType="1"/>
          </p:cNvSpPr>
          <p:nvPr/>
        </p:nvSpPr>
        <p:spPr bwMode="auto">
          <a:xfrm flipV="1">
            <a:off x="3886200" y="2133600"/>
            <a:ext cx="609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717" name="Oval 13"/>
          <p:cNvSpPr>
            <a:spLocks noChangeArrowheads="1"/>
          </p:cNvSpPr>
          <p:nvPr/>
        </p:nvSpPr>
        <p:spPr bwMode="auto">
          <a:xfrm>
            <a:off x="2971800" y="2819400"/>
            <a:ext cx="1066800" cy="5334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NCBI</a:t>
            </a:r>
          </a:p>
        </p:txBody>
      </p:sp>
      <p:sp>
        <p:nvSpPr>
          <p:cNvPr id="200718" name="Oval 14"/>
          <p:cNvSpPr>
            <a:spLocks noChangeArrowheads="1"/>
          </p:cNvSpPr>
          <p:nvPr/>
        </p:nvSpPr>
        <p:spPr bwMode="auto">
          <a:xfrm>
            <a:off x="4648200" y="2819400"/>
            <a:ext cx="914400" cy="5334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EBI</a:t>
            </a:r>
          </a:p>
        </p:txBody>
      </p:sp>
      <p:sp>
        <p:nvSpPr>
          <p:cNvPr id="200719" name="Oval 15"/>
          <p:cNvSpPr>
            <a:spLocks noChangeArrowheads="1"/>
          </p:cNvSpPr>
          <p:nvPr/>
        </p:nvSpPr>
        <p:spPr bwMode="auto">
          <a:xfrm>
            <a:off x="3733800" y="3505200"/>
            <a:ext cx="1066800" cy="5334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NCI</a:t>
            </a:r>
          </a:p>
        </p:txBody>
      </p:sp>
      <p:sp>
        <p:nvSpPr>
          <p:cNvPr id="200720" name="Line 16"/>
          <p:cNvSpPr>
            <a:spLocks noChangeShapeType="1"/>
          </p:cNvSpPr>
          <p:nvPr/>
        </p:nvSpPr>
        <p:spPr bwMode="auto">
          <a:xfrm flipV="1">
            <a:off x="4267200" y="403860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721" name="Line 17"/>
          <p:cNvSpPr>
            <a:spLocks noChangeShapeType="1"/>
          </p:cNvSpPr>
          <p:nvPr/>
        </p:nvSpPr>
        <p:spPr bwMode="auto">
          <a:xfrm flipH="1" flipV="1">
            <a:off x="3352800" y="3352800"/>
            <a:ext cx="533400" cy="1066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722" name="Line 18"/>
          <p:cNvSpPr>
            <a:spLocks noChangeShapeType="1"/>
          </p:cNvSpPr>
          <p:nvPr/>
        </p:nvSpPr>
        <p:spPr bwMode="auto">
          <a:xfrm flipV="1">
            <a:off x="4800600" y="3352800"/>
            <a:ext cx="228600" cy="1066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723" name="Line 19"/>
          <p:cNvSpPr>
            <a:spLocks noChangeShapeType="1"/>
          </p:cNvSpPr>
          <p:nvPr/>
        </p:nvSpPr>
        <p:spPr bwMode="auto">
          <a:xfrm flipV="1">
            <a:off x="5334000" y="2514600"/>
            <a:ext cx="76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724" name="Line 20"/>
          <p:cNvSpPr>
            <a:spLocks noChangeShapeType="1"/>
          </p:cNvSpPr>
          <p:nvPr/>
        </p:nvSpPr>
        <p:spPr bwMode="auto">
          <a:xfrm flipH="1" flipV="1">
            <a:off x="3886200" y="2286000"/>
            <a:ext cx="9144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725" name="Line 21"/>
          <p:cNvSpPr>
            <a:spLocks noChangeShapeType="1"/>
          </p:cNvSpPr>
          <p:nvPr/>
        </p:nvSpPr>
        <p:spPr bwMode="auto">
          <a:xfrm flipH="1" flipV="1">
            <a:off x="3810000" y="2362200"/>
            <a:ext cx="609600" cy="1143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726" name="Line 22"/>
          <p:cNvSpPr>
            <a:spLocks noChangeShapeType="1"/>
          </p:cNvSpPr>
          <p:nvPr/>
        </p:nvSpPr>
        <p:spPr bwMode="auto">
          <a:xfrm flipH="1" flipV="1">
            <a:off x="34290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727" name="Line 23"/>
          <p:cNvSpPr>
            <a:spLocks noChangeShapeType="1"/>
          </p:cNvSpPr>
          <p:nvPr/>
        </p:nvSpPr>
        <p:spPr bwMode="auto">
          <a:xfrm flipV="1">
            <a:off x="2667000" y="3200400"/>
            <a:ext cx="3810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728" name="AutoShape 24"/>
          <p:cNvSpPr>
            <a:spLocks noChangeArrowheads="1"/>
          </p:cNvSpPr>
          <p:nvPr/>
        </p:nvSpPr>
        <p:spPr bwMode="auto">
          <a:xfrm>
            <a:off x="3048000" y="57150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200729" name="Line 25"/>
          <p:cNvSpPr>
            <a:spLocks noChangeShapeType="1"/>
          </p:cNvSpPr>
          <p:nvPr/>
        </p:nvSpPr>
        <p:spPr bwMode="auto">
          <a:xfrm flipH="1" flipV="1">
            <a:off x="3429000" y="2514600"/>
            <a:ext cx="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730" name="AutoShape 26"/>
          <p:cNvSpPr>
            <a:spLocks noChangeArrowheads="1"/>
          </p:cNvSpPr>
          <p:nvPr/>
        </p:nvSpPr>
        <p:spPr bwMode="auto">
          <a:xfrm>
            <a:off x="4495800" y="57150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200731" name="AutoShape 27"/>
          <p:cNvSpPr>
            <a:spLocks noChangeArrowheads="1"/>
          </p:cNvSpPr>
          <p:nvPr/>
        </p:nvSpPr>
        <p:spPr bwMode="auto">
          <a:xfrm>
            <a:off x="3505200" y="59436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200732" name="AutoShape 28"/>
          <p:cNvSpPr>
            <a:spLocks noChangeArrowheads="1"/>
          </p:cNvSpPr>
          <p:nvPr/>
        </p:nvSpPr>
        <p:spPr bwMode="auto">
          <a:xfrm>
            <a:off x="3886200" y="54864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200733" name="AutoShape 29"/>
          <p:cNvSpPr>
            <a:spLocks noChangeArrowheads="1"/>
          </p:cNvSpPr>
          <p:nvPr/>
        </p:nvSpPr>
        <p:spPr bwMode="auto">
          <a:xfrm>
            <a:off x="4191000" y="58674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200734" name="AutoShape 30"/>
          <p:cNvSpPr>
            <a:spLocks noChangeArrowheads="1"/>
          </p:cNvSpPr>
          <p:nvPr/>
        </p:nvSpPr>
        <p:spPr bwMode="auto">
          <a:xfrm>
            <a:off x="6096000" y="45720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200735" name="AutoShape 31"/>
          <p:cNvSpPr>
            <a:spLocks noChangeArrowheads="1"/>
          </p:cNvSpPr>
          <p:nvPr/>
        </p:nvSpPr>
        <p:spPr bwMode="auto">
          <a:xfrm>
            <a:off x="6781800" y="45720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200736" name="AutoShape 32"/>
          <p:cNvSpPr>
            <a:spLocks noChangeArrowheads="1"/>
          </p:cNvSpPr>
          <p:nvPr/>
        </p:nvSpPr>
        <p:spPr bwMode="auto">
          <a:xfrm>
            <a:off x="1219200" y="45720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200737" name="Line 33"/>
          <p:cNvSpPr>
            <a:spLocks noChangeShapeType="1"/>
          </p:cNvSpPr>
          <p:nvPr/>
        </p:nvSpPr>
        <p:spPr bwMode="auto">
          <a:xfrm flipH="1">
            <a:off x="17526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738" name="Line 34"/>
          <p:cNvSpPr>
            <a:spLocks noChangeShapeType="1"/>
          </p:cNvSpPr>
          <p:nvPr/>
        </p:nvSpPr>
        <p:spPr bwMode="auto">
          <a:xfrm>
            <a:off x="6629400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739" name="Line 35"/>
          <p:cNvSpPr>
            <a:spLocks noChangeShapeType="1"/>
          </p:cNvSpPr>
          <p:nvPr/>
        </p:nvSpPr>
        <p:spPr bwMode="auto">
          <a:xfrm>
            <a:off x="6934200" y="3810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740" name="Line 36"/>
          <p:cNvSpPr>
            <a:spLocks noChangeShapeType="1"/>
          </p:cNvSpPr>
          <p:nvPr/>
        </p:nvSpPr>
        <p:spPr bwMode="auto">
          <a:xfrm>
            <a:off x="4800600" y="49530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741" name="Line 37"/>
          <p:cNvSpPr>
            <a:spLocks noChangeShapeType="1"/>
          </p:cNvSpPr>
          <p:nvPr/>
        </p:nvSpPr>
        <p:spPr bwMode="auto">
          <a:xfrm>
            <a:off x="4572000" y="50292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742" name="Line 38"/>
          <p:cNvSpPr>
            <a:spLocks noChangeShapeType="1"/>
          </p:cNvSpPr>
          <p:nvPr/>
        </p:nvSpPr>
        <p:spPr bwMode="auto">
          <a:xfrm>
            <a:off x="4267200" y="5029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743" name="Line 39"/>
          <p:cNvSpPr>
            <a:spLocks noChangeShapeType="1"/>
          </p:cNvSpPr>
          <p:nvPr/>
        </p:nvSpPr>
        <p:spPr bwMode="auto">
          <a:xfrm>
            <a:off x="4038600" y="5029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744" name="Line 40"/>
          <p:cNvSpPr>
            <a:spLocks noChangeShapeType="1"/>
          </p:cNvSpPr>
          <p:nvPr/>
        </p:nvSpPr>
        <p:spPr bwMode="auto">
          <a:xfrm flipH="1">
            <a:off x="3657600" y="49530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467600" cy="762000"/>
          </a:xfrm>
        </p:spPr>
        <p:txBody>
          <a:bodyPr>
            <a:normAutofit fontScale="90000"/>
          </a:bodyPr>
          <a:lstStyle/>
          <a:p>
            <a:r>
              <a:rPr lang="en-US"/>
              <a:t>Javascript in web browser talks to just one hub</a:t>
            </a:r>
          </a:p>
        </p:txBody>
      </p:sp>
      <p:sp>
        <p:nvSpPr>
          <p:cNvPr id="201731" name="Oval 3"/>
          <p:cNvSpPr>
            <a:spLocks noChangeArrowheads="1"/>
          </p:cNvSpPr>
          <p:nvPr/>
        </p:nvSpPr>
        <p:spPr bwMode="auto">
          <a:xfrm>
            <a:off x="2286000" y="1828800"/>
            <a:ext cx="1676400" cy="6858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Milwalkee</a:t>
            </a:r>
          </a:p>
          <a:p>
            <a:pPr algn="ctr"/>
            <a:r>
              <a:rPr lang="en-US"/>
              <a:t>Hub</a:t>
            </a:r>
          </a:p>
        </p:txBody>
      </p:sp>
      <p:sp>
        <p:nvSpPr>
          <p:cNvPr id="201732" name="Oval 4"/>
          <p:cNvSpPr>
            <a:spLocks noChangeArrowheads="1"/>
          </p:cNvSpPr>
          <p:nvPr/>
        </p:nvSpPr>
        <p:spPr bwMode="auto">
          <a:xfrm>
            <a:off x="990600" y="3124200"/>
            <a:ext cx="1676400" cy="6858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Stanford Hub</a:t>
            </a:r>
          </a:p>
        </p:txBody>
      </p:sp>
      <p:sp>
        <p:nvSpPr>
          <p:cNvPr id="201733" name="Oval 5"/>
          <p:cNvSpPr>
            <a:spLocks noChangeArrowheads="1"/>
          </p:cNvSpPr>
          <p:nvPr/>
        </p:nvSpPr>
        <p:spPr bwMode="auto">
          <a:xfrm>
            <a:off x="3429000" y="4322763"/>
            <a:ext cx="1676400" cy="6858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UCSC Hub</a:t>
            </a:r>
          </a:p>
        </p:txBody>
      </p:sp>
      <p:sp>
        <p:nvSpPr>
          <p:cNvPr id="201734" name="Oval 6"/>
          <p:cNvSpPr>
            <a:spLocks noChangeArrowheads="1"/>
          </p:cNvSpPr>
          <p:nvPr/>
        </p:nvSpPr>
        <p:spPr bwMode="auto">
          <a:xfrm>
            <a:off x="4495800" y="1828800"/>
            <a:ext cx="1676400" cy="6858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Danish Hub</a:t>
            </a:r>
          </a:p>
        </p:txBody>
      </p:sp>
      <p:sp>
        <p:nvSpPr>
          <p:cNvPr id="201735" name="Oval 7"/>
          <p:cNvSpPr>
            <a:spLocks noChangeArrowheads="1"/>
          </p:cNvSpPr>
          <p:nvPr/>
        </p:nvSpPr>
        <p:spPr bwMode="auto">
          <a:xfrm>
            <a:off x="5867400" y="3124200"/>
            <a:ext cx="1676400" cy="6858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UCLA Hub</a:t>
            </a:r>
          </a:p>
        </p:txBody>
      </p:sp>
      <p:sp>
        <p:nvSpPr>
          <p:cNvPr id="201736" name="Line 8"/>
          <p:cNvSpPr>
            <a:spLocks noChangeShapeType="1"/>
          </p:cNvSpPr>
          <p:nvPr/>
        </p:nvSpPr>
        <p:spPr bwMode="auto">
          <a:xfrm flipV="1">
            <a:off x="2057400" y="2438400"/>
            <a:ext cx="5334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37" name="Line 9"/>
          <p:cNvSpPr>
            <a:spLocks noChangeShapeType="1"/>
          </p:cNvSpPr>
          <p:nvPr/>
        </p:nvSpPr>
        <p:spPr bwMode="auto">
          <a:xfrm>
            <a:off x="2286000" y="3713163"/>
            <a:ext cx="11430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38" name="Line 10"/>
          <p:cNvSpPr>
            <a:spLocks noChangeShapeType="1"/>
          </p:cNvSpPr>
          <p:nvPr/>
        </p:nvSpPr>
        <p:spPr bwMode="auto">
          <a:xfrm flipV="1">
            <a:off x="5105400" y="3713163"/>
            <a:ext cx="10668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39" name="Line 11"/>
          <p:cNvSpPr>
            <a:spLocks noChangeShapeType="1"/>
          </p:cNvSpPr>
          <p:nvPr/>
        </p:nvSpPr>
        <p:spPr bwMode="auto">
          <a:xfrm flipH="1" flipV="1">
            <a:off x="6019800" y="2362200"/>
            <a:ext cx="3048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40" name="Line 12"/>
          <p:cNvSpPr>
            <a:spLocks noChangeShapeType="1"/>
          </p:cNvSpPr>
          <p:nvPr/>
        </p:nvSpPr>
        <p:spPr bwMode="auto">
          <a:xfrm flipV="1">
            <a:off x="3886200" y="2133600"/>
            <a:ext cx="609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41" name="Oval 13"/>
          <p:cNvSpPr>
            <a:spLocks noChangeArrowheads="1"/>
          </p:cNvSpPr>
          <p:nvPr/>
        </p:nvSpPr>
        <p:spPr bwMode="auto">
          <a:xfrm>
            <a:off x="2971800" y="2819400"/>
            <a:ext cx="1066800" cy="533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NCBI</a:t>
            </a:r>
          </a:p>
        </p:txBody>
      </p:sp>
      <p:sp>
        <p:nvSpPr>
          <p:cNvPr id="201742" name="Oval 14"/>
          <p:cNvSpPr>
            <a:spLocks noChangeArrowheads="1"/>
          </p:cNvSpPr>
          <p:nvPr/>
        </p:nvSpPr>
        <p:spPr bwMode="auto">
          <a:xfrm>
            <a:off x="4648200" y="2819400"/>
            <a:ext cx="914400" cy="533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EBI</a:t>
            </a:r>
          </a:p>
        </p:txBody>
      </p:sp>
      <p:sp>
        <p:nvSpPr>
          <p:cNvPr id="201743" name="Oval 15"/>
          <p:cNvSpPr>
            <a:spLocks noChangeArrowheads="1"/>
          </p:cNvSpPr>
          <p:nvPr/>
        </p:nvSpPr>
        <p:spPr bwMode="auto">
          <a:xfrm>
            <a:off x="3733800" y="3505200"/>
            <a:ext cx="1066800" cy="533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NCI</a:t>
            </a:r>
          </a:p>
        </p:txBody>
      </p:sp>
      <p:sp>
        <p:nvSpPr>
          <p:cNvPr id="201744" name="Line 16"/>
          <p:cNvSpPr>
            <a:spLocks noChangeShapeType="1"/>
          </p:cNvSpPr>
          <p:nvPr/>
        </p:nvSpPr>
        <p:spPr bwMode="auto">
          <a:xfrm flipV="1">
            <a:off x="4267200" y="40179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45" name="Line 17"/>
          <p:cNvSpPr>
            <a:spLocks noChangeShapeType="1"/>
          </p:cNvSpPr>
          <p:nvPr/>
        </p:nvSpPr>
        <p:spPr bwMode="auto">
          <a:xfrm flipH="1" flipV="1">
            <a:off x="3352800" y="33528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46" name="Line 18"/>
          <p:cNvSpPr>
            <a:spLocks noChangeShapeType="1"/>
          </p:cNvSpPr>
          <p:nvPr/>
        </p:nvSpPr>
        <p:spPr bwMode="auto">
          <a:xfrm flipV="1">
            <a:off x="4800600" y="33528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47" name="Line 19"/>
          <p:cNvSpPr>
            <a:spLocks noChangeShapeType="1"/>
          </p:cNvSpPr>
          <p:nvPr/>
        </p:nvSpPr>
        <p:spPr bwMode="auto">
          <a:xfrm flipV="1">
            <a:off x="5334000" y="2514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48" name="Line 20"/>
          <p:cNvSpPr>
            <a:spLocks noChangeShapeType="1"/>
          </p:cNvSpPr>
          <p:nvPr/>
        </p:nvSpPr>
        <p:spPr bwMode="auto">
          <a:xfrm flipH="1" flipV="1">
            <a:off x="3886200" y="22860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49" name="Line 21"/>
          <p:cNvSpPr>
            <a:spLocks noChangeShapeType="1"/>
          </p:cNvSpPr>
          <p:nvPr/>
        </p:nvSpPr>
        <p:spPr bwMode="auto">
          <a:xfrm flipH="1" flipV="1">
            <a:off x="3810000" y="23622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50" name="Line 22"/>
          <p:cNvSpPr>
            <a:spLocks noChangeShapeType="1"/>
          </p:cNvSpPr>
          <p:nvPr/>
        </p:nvSpPr>
        <p:spPr bwMode="auto">
          <a:xfrm flipH="1" flipV="1">
            <a:off x="34290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51" name="Line 23"/>
          <p:cNvSpPr>
            <a:spLocks noChangeShapeType="1"/>
          </p:cNvSpPr>
          <p:nvPr/>
        </p:nvSpPr>
        <p:spPr bwMode="auto">
          <a:xfrm flipV="1">
            <a:off x="2667000" y="3200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52" name="AutoShape 24"/>
          <p:cNvSpPr>
            <a:spLocks noChangeArrowheads="1"/>
          </p:cNvSpPr>
          <p:nvPr/>
        </p:nvSpPr>
        <p:spPr bwMode="auto">
          <a:xfrm>
            <a:off x="3048000" y="5694363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201753" name="Line 25"/>
          <p:cNvSpPr>
            <a:spLocks noChangeShapeType="1"/>
          </p:cNvSpPr>
          <p:nvPr/>
        </p:nvSpPr>
        <p:spPr bwMode="auto">
          <a:xfrm flipH="1" flipV="1">
            <a:off x="34290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54" name="AutoShape 26"/>
          <p:cNvSpPr>
            <a:spLocks noChangeArrowheads="1"/>
          </p:cNvSpPr>
          <p:nvPr/>
        </p:nvSpPr>
        <p:spPr bwMode="auto">
          <a:xfrm>
            <a:off x="4495800" y="5694363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201755" name="AutoShape 27"/>
          <p:cNvSpPr>
            <a:spLocks noChangeArrowheads="1"/>
          </p:cNvSpPr>
          <p:nvPr/>
        </p:nvSpPr>
        <p:spPr bwMode="auto">
          <a:xfrm>
            <a:off x="3505200" y="5922963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201756" name="AutoShape 28"/>
          <p:cNvSpPr>
            <a:spLocks noChangeArrowheads="1"/>
          </p:cNvSpPr>
          <p:nvPr/>
        </p:nvSpPr>
        <p:spPr bwMode="auto">
          <a:xfrm>
            <a:off x="3886200" y="5465763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201757" name="AutoShape 29"/>
          <p:cNvSpPr>
            <a:spLocks noChangeArrowheads="1"/>
          </p:cNvSpPr>
          <p:nvPr/>
        </p:nvSpPr>
        <p:spPr bwMode="auto">
          <a:xfrm>
            <a:off x="4191000" y="5846763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201758" name="AutoShape 30"/>
          <p:cNvSpPr>
            <a:spLocks noChangeArrowheads="1"/>
          </p:cNvSpPr>
          <p:nvPr/>
        </p:nvSpPr>
        <p:spPr bwMode="auto">
          <a:xfrm>
            <a:off x="6096000" y="4551363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201759" name="AutoShape 31"/>
          <p:cNvSpPr>
            <a:spLocks noChangeArrowheads="1"/>
          </p:cNvSpPr>
          <p:nvPr/>
        </p:nvSpPr>
        <p:spPr bwMode="auto">
          <a:xfrm>
            <a:off x="6781800" y="4551363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201760" name="AutoShape 32"/>
          <p:cNvSpPr>
            <a:spLocks noChangeArrowheads="1"/>
          </p:cNvSpPr>
          <p:nvPr/>
        </p:nvSpPr>
        <p:spPr bwMode="auto">
          <a:xfrm>
            <a:off x="1219200" y="4551363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201761" name="Line 33"/>
          <p:cNvSpPr>
            <a:spLocks noChangeShapeType="1"/>
          </p:cNvSpPr>
          <p:nvPr/>
        </p:nvSpPr>
        <p:spPr bwMode="auto">
          <a:xfrm flipH="1">
            <a:off x="1752600" y="3789363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62" name="Line 34"/>
          <p:cNvSpPr>
            <a:spLocks noChangeShapeType="1"/>
          </p:cNvSpPr>
          <p:nvPr/>
        </p:nvSpPr>
        <p:spPr bwMode="auto">
          <a:xfrm>
            <a:off x="6629400" y="3789363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63" name="Line 35"/>
          <p:cNvSpPr>
            <a:spLocks noChangeShapeType="1"/>
          </p:cNvSpPr>
          <p:nvPr/>
        </p:nvSpPr>
        <p:spPr bwMode="auto">
          <a:xfrm>
            <a:off x="6934200" y="3789363"/>
            <a:ext cx="3810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64" name="Line 36"/>
          <p:cNvSpPr>
            <a:spLocks noChangeShapeType="1"/>
          </p:cNvSpPr>
          <p:nvPr/>
        </p:nvSpPr>
        <p:spPr bwMode="auto">
          <a:xfrm>
            <a:off x="4800600" y="4932363"/>
            <a:ext cx="2286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65" name="Line 37"/>
          <p:cNvSpPr>
            <a:spLocks noChangeShapeType="1"/>
          </p:cNvSpPr>
          <p:nvPr/>
        </p:nvSpPr>
        <p:spPr bwMode="auto">
          <a:xfrm>
            <a:off x="4572000" y="5008563"/>
            <a:ext cx="1524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66" name="Line 38"/>
          <p:cNvSpPr>
            <a:spLocks noChangeShapeType="1"/>
          </p:cNvSpPr>
          <p:nvPr/>
        </p:nvSpPr>
        <p:spPr bwMode="auto">
          <a:xfrm>
            <a:off x="4267200" y="5008563"/>
            <a:ext cx="1524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67" name="Line 39"/>
          <p:cNvSpPr>
            <a:spLocks noChangeShapeType="1"/>
          </p:cNvSpPr>
          <p:nvPr/>
        </p:nvSpPr>
        <p:spPr bwMode="auto">
          <a:xfrm>
            <a:off x="4038600" y="5008563"/>
            <a:ext cx="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68" name="Line 40"/>
          <p:cNvSpPr>
            <a:spLocks noChangeShapeType="1"/>
          </p:cNvSpPr>
          <p:nvPr/>
        </p:nvSpPr>
        <p:spPr bwMode="auto">
          <a:xfrm flipH="1">
            <a:off x="3657600" y="4932363"/>
            <a:ext cx="762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good except for the current controversy….</a:t>
            </a:r>
            <a:endParaRPr lang="en-US" dirty="0"/>
          </a:p>
        </p:txBody>
      </p:sp>
      <p:pic>
        <p:nvPicPr>
          <p:cNvPr id="4" name="Content Placeholder 3" descr="controversy.jpg"/>
          <p:cNvPicPr>
            <a:picLocks noGrp="1" noChangeAspect="1"/>
          </p:cNvPicPr>
          <p:nvPr>
            <p:ph idx="1"/>
          </p:nvPr>
        </p:nvPicPr>
        <p:blipFill>
          <a:blip r:embed="rId2"/>
          <a:srcRect t="15038"/>
          <a:stretch>
            <a:fillRect/>
          </a:stretch>
        </p:blipFill>
        <p:spPr>
          <a:xfrm>
            <a:off x="2055924" y="1847088"/>
            <a:ext cx="5620510" cy="47633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E787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704088"/>
            <a:ext cx="7416800" cy="2970445"/>
          </a:xfrm>
        </p:spPr>
        <p:txBody>
          <a:bodyPr/>
          <a:lstStyle/>
          <a:p>
            <a:r>
              <a:rPr lang="en-US" dirty="0" smtClean="0"/>
              <a:t>Too much too fast?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467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Incremental design keeps main in </a:t>
            </a:r>
            <a:r>
              <a:rPr lang="en-US" dirty="0" err="1" smtClean="0"/>
              <a:t>hgTracks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01731" name="Oval 3"/>
          <p:cNvSpPr>
            <a:spLocks noChangeArrowheads="1"/>
          </p:cNvSpPr>
          <p:nvPr/>
        </p:nvSpPr>
        <p:spPr bwMode="auto">
          <a:xfrm>
            <a:off x="2286000" y="1828800"/>
            <a:ext cx="1676400" cy="6858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Milwalkee</a:t>
            </a:r>
            <a:endParaRPr lang="en-US" dirty="0" smtClean="0"/>
          </a:p>
          <a:p>
            <a:pPr algn="ctr"/>
            <a:r>
              <a:rPr lang="en-US" dirty="0" smtClean="0"/>
              <a:t>Mirror</a:t>
            </a:r>
            <a:endParaRPr lang="en-US" dirty="0"/>
          </a:p>
        </p:txBody>
      </p:sp>
      <p:sp>
        <p:nvSpPr>
          <p:cNvPr id="201732" name="Oval 4"/>
          <p:cNvSpPr>
            <a:spLocks noChangeArrowheads="1"/>
          </p:cNvSpPr>
          <p:nvPr/>
        </p:nvSpPr>
        <p:spPr bwMode="auto">
          <a:xfrm>
            <a:off x="1219200" y="3124200"/>
            <a:ext cx="1447800" cy="588963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softEdge rad="139700"/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Stanford Hub</a:t>
            </a:r>
          </a:p>
        </p:txBody>
      </p:sp>
      <p:sp>
        <p:nvSpPr>
          <p:cNvPr id="201733" name="Oval 5"/>
          <p:cNvSpPr>
            <a:spLocks noChangeArrowheads="1"/>
          </p:cNvSpPr>
          <p:nvPr/>
        </p:nvSpPr>
        <p:spPr bwMode="auto">
          <a:xfrm>
            <a:off x="3429000" y="4322763"/>
            <a:ext cx="1676400" cy="6858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UCSC Center</a:t>
            </a:r>
            <a:endParaRPr lang="en-US" dirty="0"/>
          </a:p>
        </p:txBody>
      </p:sp>
      <p:sp>
        <p:nvSpPr>
          <p:cNvPr id="201734" name="Oval 6"/>
          <p:cNvSpPr>
            <a:spLocks noChangeArrowheads="1"/>
          </p:cNvSpPr>
          <p:nvPr/>
        </p:nvSpPr>
        <p:spPr bwMode="auto">
          <a:xfrm>
            <a:off x="4495800" y="1828800"/>
            <a:ext cx="1676400" cy="6858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softEdge rad="139700"/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Danish Hub</a:t>
            </a:r>
          </a:p>
        </p:txBody>
      </p:sp>
      <p:sp>
        <p:nvSpPr>
          <p:cNvPr id="201735" name="Oval 7"/>
          <p:cNvSpPr>
            <a:spLocks noChangeArrowheads="1"/>
          </p:cNvSpPr>
          <p:nvPr/>
        </p:nvSpPr>
        <p:spPr bwMode="auto">
          <a:xfrm>
            <a:off x="5867400" y="3124200"/>
            <a:ext cx="1676400" cy="6858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UCLA</a:t>
            </a:r>
            <a:r>
              <a:rPr lang="en-US" dirty="0" smtClean="0"/>
              <a:t> Mirror++</a:t>
            </a:r>
            <a:endParaRPr lang="en-US" dirty="0"/>
          </a:p>
        </p:txBody>
      </p:sp>
      <p:sp>
        <p:nvSpPr>
          <p:cNvPr id="201736" name="Line 8"/>
          <p:cNvSpPr>
            <a:spLocks noChangeShapeType="1"/>
          </p:cNvSpPr>
          <p:nvPr/>
        </p:nvSpPr>
        <p:spPr bwMode="auto">
          <a:xfrm flipV="1">
            <a:off x="2057400" y="2438400"/>
            <a:ext cx="5334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37" name="Line 9"/>
          <p:cNvSpPr>
            <a:spLocks noChangeShapeType="1"/>
          </p:cNvSpPr>
          <p:nvPr/>
        </p:nvSpPr>
        <p:spPr bwMode="auto">
          <a:xfrm>
            <a:off x="2590800" y="4419600"/>
            <a:ext cx="838200" cy="1317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38" name="Line 10"/>
          <p:cNvSpPr>
            <a:spLocks noChangeShapeType="1"/>
          </p:cNvSpPr>
          <p:nvPr/>
        </p:nvSpPr>
        <p:spPr bwMode="auto">
          <a:xfrm flipV="1">
            <a:off x="5105400" y="3713163"/>
            <a:ext cx="10668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39" name="Line 11"/>
          <p:cNvSpPr>
            <a:spLocks noChangeShapeType="1"/>
          </p:cNvSpPr>
          <p:nvPr/>
        </p:nvSpPr>
        <p:spPr bwMode="auto">
          <a:xfrm flipH="1" flipV="1">
            <a:off x="5867400" y="2286000"/>
            <a:ext cx="4572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41" name="Oval 13"/>
          <p:cNvSpPr>
            <a:spLocks noChangeArrowheads="1"/>
          </p:cNvSpPr>
          <p:nvPr/>
        </p:nvSpPr>
        <p:spPr bwMode="auto">
          <a:xfrm>
            <a:off x="2971800" y="2819400"/>
            <a:ext cx="1066800" cy="533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NCBI</a:t>
            </a:r>
          </a:p>
        </p:txBody>
      </p:sp>
      <p:sp>
        <p:nvSpPr>
          <p:cNvPr id="201742" name="Oval 14"/>
          <p:cNvSpPr>
            <a:spLocks noChangeArrowheads="1"/>
          </p:cNvSpPr>
          <p:nvPr/>
        </p:nvSpPr>
        <p:spPr bwMode="auto">
          <a:xfrm>
            <a:off x="4648200" y="2819400"/>
            <a:ext cx="914400" cy="533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EBI</a:t>
            </a:r>
          </a:p>
        </p:txBody>
      </p:sp>
      <p:sp>
        <p:nvSpPr>
          <p:cNvPr id="201743" name="Oval 15"/>
          <p:cNvSpPr>
            <a:spLocks noChangeArrowheads="1"/>
          </p:cNvSpPr>
          <p:nvPr/>
        </p:nvSpPr>
        <p:spPr bwMode="auto">
          <a:xfrm>
            <a:off x="3733800" y="3505200"/>
            <a:ext cx="1066800" cy="533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NCI</a:t>
            </a:r>
          </a:p>
        </p:txBody>
      </p:sp>
      <p:sp>
        <p:nvSpPr>
          <p:cNvPr id="201744" name="Line 16"/>
          <p:cNvSpPr>
            <a:spLocks noChangeShapeType="1"/>
          </p:cNvSpPr>
          <p:nvPr/>
        </p:nvSpPr>
        <p:spPr bwMode="auto">
          <a:xfrm flipV="1">
            <a:off x="4267200" y="401796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45" name="Line 17"/>
          <p:cNvSpPr>
            <a:spLocks noChangeShapeType="1"/>
          </p:cNvSpPr>
          <p:nvPr/>
        </p:nvSpPr>
        <p:spPr bwMode="auto">
          <a:xfrm flipH="1" flipV="1">
            <a:off x="3352800" y="33528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46" name="Line 18"/>
          <p:cNvSpPr>
            <a:spLocks noChangeShapeType="1"/>
          </p:cNvSpPr>
          <p:nvPr/>
        </p:nvSpPr>
        <p:spPr bwMode="auto">
          <a:xfrm flipV="1">
            <a:off x="4800600" y="33528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52" name="AutoShape 24"/>
          <p:cNvSpPr>
            <a:spLocks noChangeArrowheads="1"/>
          </p:cNvSpPr>
          <p:nvPr/>
        </p:nvSpPr>
        <p:spPr bwMode="auto">
          <a:xfrm>
            <a:off x="3048000" y="5694363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201754" name="AutoShape 26"/>
          <p:cNvSpPr>
            <a:spLocks noChangeArrowheads="1"/>
          </p:cNvSpPr>
          <p:nvPr/>
        </p:nvSpPr>
        <p:spPr bwMode="auto">
          <a:xfrm>
            <a:off x="4495800" y="5694363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Browser</a:t>
            </a:r>
          </a:p>
          <a:p>
            <a:pPr algn="ctr"/>
            <a:r>
              <a:rPr lang="en-US" sz="1800" dirty="0"/>
              <a:t>Client</a:t>
            </a:r>
            <a:endParaRPr lang="en-US" dirty="0"/>
          </a:p>
        </p:txBody>
      </p:sp>
      <p:sp>
        <p:nvSpPr>
          <p:cNvPr id="201755" name="AutoShape 27"/>
          <p:cNvSpPr>
            <a:spLocks noChangeArrowheads="1"/>
          </p:cNvSpPr>
          <p:nvPr/>
        </p:nvSpPr>
        <p:spPr bwMode="auto">
          <a:xfrm>
            <a:off x="3505200" y="5922963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 smtClean="0"/>
              <a:t>Medical</a:t>
            </a:r>
          </a:p>
          <a:p>
            <a:pPr algn="ctr"/>
            <a:r>
              <a:rPr lang="en-US" sz="1800" dirty="0"/>
              <a:t>Client</a:t>
            </a:r>
            <a:endParaRPr lang="en-US" dirty="0"/>
          </a:p>
        </p:txBody>
      </p:sp>
      <p:sp>
        <p:nvSpPr>
          <p:cNvPr id="201756" name="AutoShape 28"/>
          <p:cNvSpPr>
            <a:spLocks noChangeArrowheads="1"/>
          </p:cNvSpPr>
          <p:nvPr/>
        </p:nvSpPr>
        <p:spPr bwMode="auto">
          <a:xfrm>
            <a:off x="3886200" y="5465763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201757" name="AutoShape 29"/>
          <p:cNvSpPr>
            <a:spLocks noChangeArrowheads="1"/>
          </p:cNvSpPr>
          <p:nvPr/>
        </p:nvSpPr>
        <p:spPr bwMode="auto">
          <a:xfrm>
            <a:off x="4191000" y="5846763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201758" name="AutoShape 30"/>
          <p:cNvSpPr>
            <a:spLocks noChangeArrowheads="1"/>
          </p:cNvSpPr>
          <p:nvPr/>
        </p:nvSpPr>
        <p:spPr bwMode="auto">
          <a:xfrm>
            <a:off x="6096000" y="4551363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201759" name="AutoShape 31"/>
          <p:cNvSpPr>
            <a:spLocks noChangeArrowheads="1"/>
          </p:cNvSpPr>
          <p:nvPr/>
        </p:nvSpPr>
        <p:spPr bwMode="auto">
          <a:xfrm>
            <a:off x="6781800" y="4551363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Browser</a:t>
            </a:r>
          </a:p>
          <a:p>
            <a:pPr algn="ctr"/>
            <a:r>
              <a:rPr lang="en-US" sz="1800"/>
              <a:t>Client</a:t>
            </a:r>
            <a:endParaRPr lang="en-US"/>
          </a:p>
        </p:txBody>
      </p:sp>
      <p:sp>
        <p:nvSpPr>
          <p:cNvPr id="201760" name="AutoShape 32"/>
          <p:cNvSpPr>
            <a:spLocks noChangeArrowheads="1"/>
          </p:cNvSpPr>
          <p:nvPr/>
        </p:nvSpPr>
        <p:spPr bwMode="auto">
          <a:xfrm>
            <a:off x="1219200" y="12954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Browser</a:t>
            </a:r>
          </a:p>
          <a:p>
            <a:pPr algn="ctr"/>
            <a:r>
              <a:rPr lang="en-US" sz="1800" dirty="0"/>
              <a:t>Client</a:t>
            </a:r>
            <a:endParaRPr lang="en-US" dirty="0"/>
          </a:p>
        </p:txBody>
      </p:sp>
      <p:sp>
        <p:nvSpPr>
          <p:cNvPr id="201761" name="Line 33"/>
          <p:cNvSpPr>
            <a:spLocks noChangeShapeType="1"/>
          </p:cNvSpPr>
          <p:nvPr/>
        </p:nvSpPr>
        <p:spPr bwMode="auto">
          <a:xfrm>
            <a:off x="1752600" y="1752600"/>
            <a:ext cx="5334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62" name="Line 34"/>
          <p:cNvSpPr>
            <a:spLocks noChangeShapeType="1"/>
          </p:cNvSpPr>
          <p:nvPr/>
        </p:nvSpPr>
        <p:spPr bwMode="auto">
          <a:xfrm>
            <a:off x="6629400" y="3789363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63" name="Line 35"/>
          <p:cNvSpPr>
            <a:spLocks noChangeShapeType="1"/>
          </p:cNvSpPr>
          <p:nvPr/>
        </p:nvSpPr>
        <p:spPr bwMode="auto">
          <a:xfrm>
            <a:off x="6934200" y="3789363"/>
            <a:ext cx="3810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64" name="Line 36"/>
          <p:cNvSpPr>
            <a:spLocks noChangeShapeType="1"/>
          </p:cNvSpPr>
          <p:nvPr/>
        </p:nvSpPr>
        <p:spPr bwMode="auto">
          <a:xfrm>
            <a:off x="4800600" y="4932363"/>
            <a:ext cx="2286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65" name="Line 37"/>
          <p:cNvSpPr>
            <a:spLocks noChangeShapeType="1"/>
          </p:cNvSpPr>
          <p:nvPr/>
        </p:nvSpPr>
        <p:spPr bwMode="auto">
          <a:xfrm>
            <a:off x="4572000" y="5008563"/>
            <a:ext cx="1524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66" name="Line 38"/>
          <p:cNvSpPr>
            <a:spLocks noChangeShapeType="1"/>
          </p:cNvSpPr>
          <p:nvPr/>
        </p:nvSpPr>
        <p:spPr bwMode="auto">
          <a:xfrm>
            <a:off x="4267200" y="5008563"/>
            <a:ext cx="1524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67" name="Line 39"/>
          <p:cNvSpPr>
            <a:spLocks noChangeShapeType="1"/>
          </p:cNvSpPr>
          <p:nvPr/>
        </p:nvSpPr>
        <p:spPr bwMode="auto">
          <a:xfrm>
            <a:off x="4038600" y="5008563"/>
            <a:ext cx="0" cy="914400"/>
          </a:xfrm>
          <a:prstGeom prst="line">
            <a:avLst/>
          </a:prstGeom>
          <a:noFill/>
          <a:ln w="9525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68" name="Line 40"/>
          <p:cNvSpPr>
            <a:spLocks noChangeShapeType="1"/>
          </p:cNvSpPr>
          <p:nvPr/>
        </p:nvSpPr>
        <p:spPr bwMode="auto">
          <a:xfrm flipH="1">
            <a:off x="3657600" y="4932363"/>
            <a:ext cx="762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4"/>
          <p:cNvSpPr>
            <a:spLocks noChangeArrowheads="1"/>
          </p:cNvSpPr>
          <p:nvPr/>
        </p:nvSpPr>
        <p:spPr bwMode="auto">
          <a:xfrm>
            <a:off x="1354667" y="4004719"/>
            <a:ext cx="1447800" cy="588963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>
            <a:softEdge rad="139700"/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Ting’s UCSF </a:t>
            </a:r>
            <a:r>
              <a:rPr lang="en-US" dirty="0"/>
              <a:t>Hub</a:t>
            </a:r>
          </a:p>
        </p:txBody>
      </p:sp>
      <p:sp>
        <p:nvSpPr>
          <p:cNvPr id="42" name="Line 8"/>
          <p:cNvSpPr>
            <a:spLocks noChangeShapeType="1"/>
          </p:cNvSpPr>
          <p:nvPr/>
        </p:nvSpPr>
        <p:spPr bwMode="auto">
          <a:xfrm>
            <a:off x="2057400" y="3713161"/>
            <a:ext cx="1447800" cy="7064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10"/>
          <p:cNvSpPr>
            <a:spLocks noChangeShapeType="1"/>
          </p:cNvSpPr>
          <p:nvPr/>
        </p:nvSpPr>
        <p:spPr bwMode="auto">
          <a:xfrm>
            <a:off x="2590800" y="3429001"/>
            <a:ext cx="3276600" cy="7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AutoShape 27"/>
          <p:cNvSpPr>
            <a:spLocks noChangeArrowheads="1"/>
          </p:cNvSpPr>
          <p:nvPr/>
        </p:nvSpPr>
        <p:spPr bwMode="auto">
          <a:xfrm>
            <a:off x="2269067" y="5427663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 smtClean="0"/>
              <a:t>Medical</a:t>
            </a:r>
          </a:p>
          <a:p>
            <a:pPr algn="ctr"/>
            <a:r>
              <a:rPr lang="en-US" sz="1800" dirty="0"/>
              <a:t>Client</a:t>
            </a:r>
            <a:endParaRPr lang="en-US" dirty="0"/>
          </a:p>
        </p:txBody>
      </p:sp>
      <p:sp>
        <p:nvSpPr>
          <p:cNvPr id="45" name="AutoShape 27"/>
          <p:cNvSpPr>
            <a:spLocks noChangeArrowheads="1"/>
          </p:cNvSpPr>
          <p:nvPr/>
        </p:nvSpPr>
        <p:spPr bwMode="auto">
          <a:xfrm>
            <a:off x="7315200" y="2286000"/>
            <a:ext cx="10668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 smtClean="0"/>
              <a:t>Medical</a:t>
            </a:r>
          </a:p>
          <a:p>
            <a:pPr algn="ctr"/>
            <a:r>
              <a:rPr lang="en-US" sz="1800" dirty="0"/>
              <a:t>Client</a:t>
            </a:r>
            <a:endParaRPr lang="en-US" dirty="0"/>
          </a:p>
        </p:txBody>
      </p:sp>
      <p:sp>
        <p:nvSpPr>
          <p:cNvPr id="50" name="Line 39"/>
          <p:cNvSpPr>
            <a:spLocks noChangeShapeType="1"/>
          </p:cNvSpPr>
          <p:nvPr/>
        </p:nvSpPr>
        <p:spPr bwMode="auto">
          <a:xfrm flipH="1">
            <a:off x="2802467" y="4839236"/>
            <a:ext cx="728146" cy="592663"/>
          </a:xfrm>
          <a:prstGeom prst="line">
            <a:avLst/>
          </a:prstGeom>
          <a:noFill/>
          <a:ln w="9525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39"/>
          <p:cNvSpPr>
            <a:spLocks noChangeShapeType="1"/>
          </p:cNvSpPr>
          <p:nvPr/>
        </p:nvSpPr>
        <p:spPr bwMode="auto">
          <a:xfrm flipH="1">
            <a:off x="7543800" y="2853264"/>
            <a:ext cx="304801" cy="499536"/>
          </a:xfrm>
          <a:prstGeom prst="line">
            <a:avLst/>
          </a:prstGeom>
          <a:noFill/>
          <a:ln w="9525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39"/>
          <p:cNvSpPr>
            <a:spLocks noChangeShapeType="1"/>
          </p:cNvSpPr>
          <p:nvPr/>
        </p:nvSpPr>
        <p:spPr bwMode="auto">
          <a:xfrm flipH="1" flipV="1">
            <a:off x="5867400" y="2133600"/>
            <a:ext cx="1507061" cy="381000"/>
          </a:xfrm>
          <a:prstGeom prst="line">
            <a:avLst/>
          </a:prstGeom>
          <a:noFill/>
          <a:ln w="9525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39"/>
          <p:cNvSpPr>
            <a:spLocks noChangeShapeType="1"/>
          </p:cNvSpPr>
          <p:nvPr/>
        </p:nvSpPr>
        <p:spPr bwMode="auto">
          <a:xfrm>
            <a:off x="2057401" y="4419600"/>
            <a:ext cx="533400" cy="1008063"/>
          </a:xfrm>
          <a:prstGeom prst="line">
            <a:avLst/>
          </a:prstGeom>
          <a:noFill/>
          <a:ln w="9525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92"/>
            <a:ext cx="8229600" cy="1143000"/>
          </a:xfrm>
        </p:spPr>
        <p:txBody>
          <a:bodyPr/>
          <a:lstStyle/>
          <a:p>
            <a:r>
              <a:rPr lang="en-US" dirty="0" smtClean="0"/>
              <a:t>A little ENCODE</a:t>
            </a:r>
            <a:endParaRPr lang="en-US" dirty="0"/>
          </a:p>
        </p:txBody>
      </p:sp>
      <p:pic>
        <p:nvPicPr>
          <p:cNvPr id="4" name="Picture 3" descr="big-bab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500" y="1847088"/>
            <a:ext cx="4445000" cy="438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incremental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Avoids recasting the “main” flow of control into JavaScript, which would be a radical departure.</a:t>
            </a:r>
          </a:p>
          <a:p>
            <a:r>
              <a:rPr lang="en-US" dirty="0" smtClean="0"/>
              <a:t>Less worry how to maintain current services and ongoing data integration including ENCODE DCC.</a:t>
            </a:r>
          </a:p>
          <a:p>
            <a:r>
              <a:rPr lang="en-US" dirty="0" smtClean="0"/>
              <a:t>Sometimes a more incremental approach has a better chance of success.</a:t>
            </a:r>
          </a:p>
          <a:p>
            <a:r>
              <a:rPr lang="en-US" dirty="0" smtClean="0"/>
              <a:t>Quite a bit of incremental work is already done…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844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Further Incremental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8533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Create _file_ based data hubs.</a:t>
            </a:r>
          </a:p>
          <a:p>
            <a:r>
              <a:rPr lang="en-US" dirty="0" smtClean="0"/>
              <a:t>Put error trapping logic in </a:t>
            </a:r>
            <a:r>
              <a:rPr lang="en-US" dirty="0" err="1" smtClean="0"/>
              <a:t>hgTracks</a:t>
            </a:r>
            <a:r>
              <a:rPr lang="en-US" dirty="0" smtClean="0"/>
              <a:t> for remote tracks.</a:t>
            </a:r>
          </a:p>
          <a:p>
            <a:r>
              <a:rPr lang="en-US" dirty="0" smtClean="0"/>
              <a:t>Build web services first just as an alternative interface to the file based data hubs</a:t>
            </a:r>
          </a:p>
          <a:p>
            <a:r>
              <a:rPr lang="en-US" dirty="0" smtClean="0"/>
              <a:t>After some experience with those web services, expand them to include data in </a:t>
            </a:r>
            <a:r>
              <a:rPr lang="en-US" dirty="0" err="1" smtClean="0"/>
              <a:t>MySQL</a:t>
            </a:r>
            <a:r>
              <a:rPr lang="en-US" dirty="0" smtClean="0"/>
              <a:t> etc.</a:t>
            </a:r>
          </a:p>
          <a:p>
            <a:r>
              <a:rPr lang="en-US" dirty="0" smtClean="0"/>
              <a:t>Build robust application-level security module.</a:t>
            </a:r>
          </a:p>
          <a:p>
            <a:r>
              <a:rPr lang="en-US" dirty="0" smtClean="0"/>
              <a:t>Build up new medical apps that make use of security and web services modules.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029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File based data hubs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of custom track mechanism</a:t>
            </a:r>
          </a:p>
          <a:p>
            <a:r>
              <a:rPr lang="en-US" dirty="0" smtClean="0"/>
              <a:t>A directory full of </a:t>
            </a:r>
            <a:r>
              <a:rPr lang="en-US" dirty="0" err="1" smtClean="0"/>
              <a:t>bed,wig,gff</a:t>
            </a:r>
            <a:r>
              <a:rPr lang="en-US" dirty="0" smtClean="0"/>
              <a:t> and other genomics files, a </a:t>
            </a:r>
            <a:r>
              <a:rPr lang="en-US" dirty="0" err="1" smtClean="0"/>
              <a:t>trackDb.ra</a:t>
            </a:r>
            <a:r>
              <a:rPr lang="en-US" dirty="0" smtClean="0"/>
              <a:t> file that describes how to represent the files in the browser, and a </a:t>
            </a:r>
            <a:r>
              <a:rPr lang="en-US" dirty="0" err="1" smtClean="0"/>
              <a:t>genome.ra</a:t>
            </a:r>
            <a:r>
              <a:rPr lang="en-US" dirty="0" smtClean="0"/>
              <a:t> file that describes the assembly, organism, and the like.</a:t>
            </a:r>
          </a:p>
          <a:p>
            <a:r>
              <a:rPr lang="en-US" dirty="0" smtClean="0"/>
              <a:t>Imported as a new “group” with a blue-titled section of it’s own in track lists.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Trapping errors from remote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be accessing data remotely more and more often.</a:t>
            </a:r>
          </a:p>
          <a:p>
            <a:r>
              <a:rPr lang="en-US" dirty="0" smtClean="0"/>
              <a:t>Both remote file oriented i/o and remote web services fail much more than local i/o.</a:t>
            </a:r>
          </a:p>
          <a:p>
            <a:r>
              <a:rPr lang="en-US" dirty="0" smtClean="0"/>
              <a:t>Almost worse than failing remote i/o can hang for long periods.</a:t>
            </a:r>
          </a:p>
          <a:p>
            <a:r>
              <a:rPr lang="en-US" dirty="0" smtClean="0"/>
              <a:t>Ideally need a system that fetches all remote tracks in parallel.</a:t>
            </a:r>
          </a:p>
          <a:p>
            <a:r>
              <a:rPr lang="en-US" dirty="0" smtClean="0"/>
              <a:t>At a minimum need a system that wraps a time out and an </a:t>
            </a:r>
            <a:r>
              <a:rPr lang="en-US" dirty="0" err="1" smtClean="0"/>
              <a:t>errCatch</a:t>
            </a:r>
            <a:r>
              <a:rPr lang="en-US" dirty="0" smtClean="0"/>
              <a:t> around remote track i/o.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3779"/>
          </a:xfrm>
        </p:spPr>
        <p:txBody>
          <a:bodyPr/>
          <a:lstStyle/>
          <a:p>
            <a:r>
              <a:rPr lang="en-US" dirty="0" smtClean="0"/>
              <a:t>Virtues of web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Interfacing with web services is easier for Python and JavaScript programs than interfacing with i/o driven by C libraries.</a:t>
            </a:r>
          </a:p>
          <a:p>
            <a:r>
              <a:rPr lang="en-US" dirty="0" smtClean="0"/>
              <a:t>Web service can be run at a major node in the internet on a server that has enough hard disk to do serious caching, reducing the i/o time over slow links.</a:t>
            </a:r>
          </a:p>
          <a:p>
            <a:r>
              <a:rPr lang="en-US" dirty="0" smtClean="0"/>
              <a:t>Web service can often reduce the i/o stream by 2x-20x over even a nicely designed, indexed, and summarized data file.</a:t>
            </a:r>
          </a:p>
          <a:p>
            <a:r>
              <a:rPr lang="en-US" dirty="0" smtClean="0"/>
              <a:t>A web service that served range queries on tracks on a data hub should not be hard to develop.  </a:t>
            </a:r>
          </a:p>
          <a:p>
            <a:r>
              <a:rPr lang="en-US" dirty="0" smtClean="0"/>
              <a:t>Over time it would make sense to expand the web service to include serving things out of a combination of </a:t>
            </a:r>
            <a:r>
              <a:rPr lang="en-US" dirty="0" err="1" smtClean="0"/>
              <a:t>mySQL</a:t>
            </a:r>
            <a:r>
              <a:rPr lang="en-US" dirty="0" smtClean="0"/>
              <a:t> database plus /</a:t>
            </a:r>
            <a:r>
              <a:rPr lang="en-US" dirty="0" err="1" smtClean="0"/>
              <a:t>gbdb</a:t>
            </a:r>
            <a:r>
              <a:rPr lang="en-US" dirty="0" smtClean="0"/>
              <a:t> file combination like the genome browser.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at application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Increasingly we need to place layers of encryption and security on the data we serve.</a:t>
            </a:r>
          </a:p>
          <a:p>
            <a:r>
              <a:rPr lang="en-US" dirty="0" smtClean="0"/>
              <a:t>It’s expensive to do security at the machine/virtual host level, and also it is less flexible than doing security at the  application level.</a:t>
            </a:r>
          </a:p>
          <a:p>
            <a:r>
              <a:rPr lang="en-US" dirty="0" smtClean="0"/>
              <a:t>Only problem – security could be time consuming.  Is this really what Galt wants to spend the rest of his life doing?  Should we outsource some of it to a security expert? Does anyone want to back up Galt on security?</a:t>
            </a:r>
          </a:p>
          <a:p>
            <a:r>
              <a:rPr lang="en-US" dirty="0" smtClean="0"/>
              <a:t>Alternatives?  Discuss!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jobs that need volunteers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sketches for the </a:t>
            </a:r>
            <a:r>
              <a:rPr lang="en-US" dirty="0" err="1" smtClean="0"/>
              <a:t>Ped’s</a:t>
            </a:r>
            <a:r>
              <a:rPr lang="en-US" dirty="0" smtClean="0"/>
              <a:t> copy # track, and possibly for an app around it.</a:t>
            </a:r>
          </a:p>
          <a:p>
            <a:r>
              <a:rPr lang="en-US" dirty="0" smtClean="0"/>
              <a:t>sketches for the face base app too.</a:t>
            </a:r>
          </a:p>
          <a:p>
            <a:r>
              <a:rPr lang="en-US" dirty="0" smtClean="0"/>
              <a:t>making track loading and track drawing each to be in multithreaded loops that catch and report errors in the track’s space on the graphic.</a:t>
            </a:r>
          </a:p>
          <a:p>
            <a:r>
              <a:rPr lang="en-US" dirty="0" smtClean="0"/>
              <a:t>Integrate in </a:t>
            </a:r>
            <a:r>
              <a:rPr lang="en-US" dirty="0" err="1" smtClean="0"/>
              <a:t>gl</a:t>
            </a:r>
            <a:r>
              <a:rPr lang="en-US" dirty="0" smtClean="0"/>
              <a:t> library font that is one pixel higher than current default, and a little easier on the eyes.  Possibly bring in other fonts from library.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pic>
        <p:nvPicPr>
          <p:cNvPr id="4" name="Picture 3" descr="powerPointKittenDeat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268" y="2101837"/>
            <a:ext cx="6350000" cy="397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is a need to do integrated tracks!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4264"/>
            <a:ext cx="8229600" cy="3940335"/>
          </a:xfrm>
        </p:spPr>
        <p:txBody>
          <a:bodyPr/>
          <a:lstStyle/>
          <a:p>
            <a:r>
              <a:rPr lang="en-US" dirty="0" smtClean="0"/>
              <a:t>Some work going on at UCSC</a:t>
            </a:r>
          </a:p>
          <a:p>
            <a:r>
              <a:rPr lang="en-US" dirty="0" smtClean="0"/>
              <a:t>Hope to bring in integrated tracks from analysis working group as well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4302"/>
            <a:ext cx="8229600" cy="928623"/>
          </a:xfrm>
        </p:spPr>
        <p:txBody>
          <a:bodyPr>
            <a:normAutofit/>
          </a:bodyPr>
          <a:lstStyle/>
          <a:p>
            <a:r>
              <a:rPr lang="en-US" dirty="0" smtClean="0"/>
              <a:t>UW </a:t>
            </a:r>
            <a:r>
              <a:rPr lang="en-US" dirty="0" err="1" smtClean="0"/>
              <a:t>DNAse</a:t>
            </a:r>
            <a:r>
              <a:rPr lang="en-US" dirty="0" smtClean="0"/>
              <a:t> all signals (so far!)</a:t>
            </a:r>
            <a:endParaRPr lang="en-US" dirty="0"/>
          </a:p>
        </p:txBody>
      </p:sp>
      <p:pic>
        <p:nvPicPr>
          <p:cNvPr id="6" name="Picture 5" descr="dnaseSign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887" y="1222925"/>
            <a:ext cx="5373134" cy="56350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878"/>
            <a:ext cx="8229600" cy="891336"/>
          </a:xfrm>
        </p:spPr>
        <p:txBody>
          <a:bodyPr/>
          <a:lstStyle/>
          <a:p>
            <a:r>
              <a:rPr lang="en-US" dirty="0" smtClean="0"/>
              <a:t>UW </a:t>
            </a:r>
            <a:r>
              <a:rPr lang="en-US" dirty="0" err="1" smtClean="0"/>
              <a:t>DNAse</a:t>
            </a:r>
            <a:r>
              <a:rPr lang="en-US" dirty="0" smtClean="0"/>
              <a:t> Combined Peaks</a:t>
            </a:r>
            <a:endParaRPr lang="en-US" dirty="0"/>
          </a:p>
        </p:txBody>
      </p:sp>
      <p:pic>
        <p:nvPicPr>
          <p:cNvPr id="4" name="Picture 3" descr="combinedPeak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9479" y="1148666"/>
            <a:ext cx="4685214" cy="5616401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 </a:t>
            </a:r>
            <a:r>
              <a:rPr lang="en-US" dirty="0" err="1" smtClean="0"/>
              <a:t>DNAse</a:t>
            </a:r>
            <a:r>
              <a:rPr lang="en-US" dirty="0" smtClean="0"/>
              <a:t> Merged</a:t>
            </a:r>
            <a:endParaRPr lang="en-US" dirty="0"/>
          </a:p>
        </p:txBody>
      </p:sp>
      <p:pic>
        <p:nvPicPr>
          <p:cNvPr id="6" name="Picture 5" descr="countedClust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63215"/>
            <a:ext cx="9144000" cy="113157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57200" y="5142532"/>
            <a:ext cx="83150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number to the left indicates the number of samples (replicates of cell lines) in</a:t>
            </a:r>
            <a:br>
              <a:rPr lang="en-US" dirty="0" smtClean="0"/>
            </a:br>
            <a:r>
              <a:rPr lang="en-US" dirty="0" smtClean="0"/>
              <a:t>which the peak is seen.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978"/>
            <a:ext cx="8229600" cy="1143000"/>
          </a:xfrm>
        </p:spPr>
        <p:txBody>
          <a:bodyPr/>
          <a:lstStyle/>
          <a:p>
            <a:r>
              <a:rPr lang="en-US" dirty="0" smtClean="0"/>
              <a:t>Yale TFBS Raw Signals (no </a:t>
            </a:r>
            <a:r>
              <a:rPr lang="en-US" dirty="0" err="1" smtClean="0"/>
              <a:t>Pol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 descr="ununi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756" y="1359750"/>
            <a:ext cx="6042032" cy="5498249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978"/>
            <a:ext cx="8229600" cy="1143000"/>
          </a:xfrm>
        </p:spPr>
        <p:txBody>
          <a:bodyPr/>
          <a:lstStyle/>
          <a:p>
            <a:r>
              <a:rPr lang="en-US" dirty="0" smtClean="0"/>
              <a:t>Yale TFBS Combined Peaks</a:t>
            </a:r>
            <a:endParaRPr lang="en-US" dirty="0"/>
          </a:p>
        </p:txBody>
      </p:sp>
      <p:pic>
        <p:nvPicPr>
          <p:cNvPr id="5" name="Picture 4" descr="uniHal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27" y="1381400"/>
            <a:ext cx="8686800" cy="2801493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666004" y="4786272"/>
            <a:ext cx="76097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Various peak-called “tracks” combined into a single track with label being</a:t>
            </a:r>
            <a:br>
              <a:rPr lang="en-US" dirty="0" smtClean="0"/>
            </a:br>
            <a:r>
              <a:rPr lang="en-US" dirty="0" smtClean="0"/>
              <a:t>cell-line/factor.  Good, but still get “stacks,” mostly of common factors seen </a:t>
            </a:r>
            <a:br>
              <a:rPr lang="en-US" dirty="0" smtClean="0"/>
            </a:br>
            <a:r>
              <a:rPr lang="en-US" dirty="0" smtClean="0"/>
              <a:t>in many cell lines.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978"/>
            <a:ext cx="8229600" cy="1143000"/>
          </a:xfrm>
        </p:spPr>
        <p:txBody>
          <a:bodyPr/>
          <a:lstStyle/>
          <a:p>
            <a:r>
              <a:rPr lang="en-US" dirty="0" smtClean="0"/>
              <a:t>Yale TFBS Merged Peaks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1253" y="3640054"/>
            <a:ext cx="5636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Letters to right indicate which cell lines peak is seen in: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1253" y="4009386"/>
            <a:ext cx="132600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Gm10847</a:t>
            </a:r>
          </a:p>
          <a:p>
            <a:r>
              <a:rPr lang="en-US" dirty="0" smtClean="0"/>
              <a:t>B Gm12891</a:t>
            </a:r>
          </a:p>
          <a:p>
            <a:r>
              <a:rPr lang="en-US" dirty="0" smtClean="0"/>
              <a:t>C Gm12892</a:t>
            </a:r>
          </a:p>
          <a:p>
            <a:r>
              <a:rPr lang="en-US" dirty="0" smtClean="0"/>
              <a:t>D Gm15510</a:t>
            </a:r>
          </a:p>
          <a:p>
            <a:r>
              <a:rPr lang="en-US" dirty="0" smtClean="0"/>
              <a:t>E Gm18505</a:t>
            </a:r>
          </a:p>
          <a:p>
            <a:r>
              <a:rPr lang="en-US" dirty="0" smtClean="0"/>
              <a:t>F Gm18526</a:t>
            </a:r>
          </a:p>
          <a:p>
            <a:r>
              <a:rPr lang="en-US" dirty="0" smtClean="0"/>
              <a:t>G Gm12878</a:t>
            </a:r>
          </a:p>
          <a:p>
            <a:r>
              <a:rPr lang="en-US" dirty="0" smtClean="0"/>
              <a:t>H Helas3</a:t>
            </a:r>
          </a:p>
        </p:txBody>
      </p:sp>
      <p:sp>
        <p:nvSpPr>
          <p:cNvPr id="8" name="Rectangle 7"/>
          <p:cNvSpPr/>
          <p:nvPr/>
        </p:nvSpPr>
        <p:spPr>
          <a:xfrm>
            <a:off x="2998467" y="4009386"/>
            <a:ext cx="1756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 Hct116</a:t>
            </a:r>
          </a:p>
          <a:p>
            <a:r>
              <a:rPr lang="en-US" dirty="0" smtClean="0"/>
              <a:t>K K562</a:t>
            </a:r>
          </a:p>
          <a:p>
            <a:r>
              <a:rPr lang="en-US" dirty="0" smtClean="0"/>
              <a:t>L Hepg2</a:t>
            </a:r>
          </a:p>
          <a:p>
            <a:r>
              <a:rPr lang="en-US" dirty="0" smtClean="0"/>
              <a:t>M Mcf7</a:t>
            </a:r>
          </a:p>
          <a:p>
            <a:r>
              <a:rPr lang="en-US" dirty="0" smtClean="0"/>
              <a:t>N Nt2d1</a:t>
            </a:r>
          </a:p>
          <a:p>
            <a:r>
              <a:rPr lang="en-US" dirty="0" smtClean="0"/>
              <a:t>X Gm18951</a:t>
            </a:r>
          </a:p>
          <a:p>
            <a:r>
              <a:rPr lang="en-US" dirty="0" smtClean="0"/>
              <a:t>Y Gm19099</a:t>
            </a:r>
          </a:p>
          <a:p>
            <a:r>
              <a:rPr lang="en-US" dirty="0" smtClean="0"/>
              <a:t>Z Gm19193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98864" y="1705178"/>
            <a:ext cx="8443691" cy="1377353"/>
            <a:chOff x="198864" y="1705178"/>
            <a:chExt cx="8443691" cy="1377353"/>
          </a:xfrm>
        </p:grpSpPr>
        <p:pic>
          <p:nvPicPr>
            <p:cNvPr id="4" name="Picture 3" descr="uni2.gif"/>
            <p:cNvPicPr>
              <a:picLocks noChangeAspect="1"/>
            </p:cNvPicPr>
            <p:nvPr/>
          </p:nvPicPr>
          <p:blipFill>
            <a:blip r:embed="rId2"/>
            <a:srcRect t="38802"/>
            <a:stretch>
              <a:fillRect/>
            </a:stretch>
          </p:blipFill>
          <p:spPr>
            <a:xfrm>
              <a:off x="201344" y="2004115"/>
              <a:ext cx="8441211" cy="1078416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10" name="Picture 9" descr="uni2.gif"/>
            <p:cNvPicPr>
              <a:picLocks noChangeAspect="1"/>
            </p:cNvPicPr>
            <p:nvPr/>
          </p:nvPicPr>
          <p:blipFill>
            <a:blip r:embed="rId2"/>
            <a:srcRect b="81916"/>
            <a:stretch>
              <a:fillRect/>
            </a:stretch>
          </p:blipFill>
          <p:spPr>
            <a:xfrm>
              <a:off x="198864" y="1705178"/>
              <a:ext cx="8441211" cy="31538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3439</TotalTime>
  <Words>1287</Words>
  <Application>Microsoft Macintosh PowerPoint</Application>
  <PresentationFormat>On-screen Show (4:3)</PresentationFormat>
  <Paragraphs>223</Paragraphs>
  <Slides>27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Distributed Data Architectures and a little ENCODE</vt:lpstr>
      <vt:lpstr>A little ENCODE</vt:lpstr>
      <vt:lpstr>There is a need to do integrated tracks!</vt:lpstr>
      <vt:lpstr>UW DNAse all signals (so far!)</vt:lpstr>
      <vt:lpstr>UW DNAse Combined Peaks</vt:lpstr>
      <vt:lpstr>UW DNAse Merged</vt:lpstr>
      <vt:lpstr>Yale TFBS Raw Signals (no Pol)</vt:lpstr>
      <vt:lpstr>Yale TFBS Combined Peaks</vt:lpstr>
      <vt:lpstr>Yale TFBS Merged Peaks</vt:lpstr>
      <vt:lpstr>Merging Process</vt:lpstr>
      <vt:lpstr>Browser ENCODE Session Gallery</vt:lpstr>
      <vt:lpstr>2009 Proposal for Architecture of  UCSC Genome Browser</vt:lpstr>
      <vt:lpstr>Overall Architecture – JavaScript Clients, C Web Services hubs.</vt:lpstr>
      <vt:lpstr>Hubs serve as translators and cache for data. </vt:lpstr>
      <vt:lpstr>Web Services Interfaces to Other Databases</vt:lpstr>
      <vt:lpstr>Javascript in web browser talks to just one hub</vt:lpstr>
      <vt:lpstr>All good except for the current controversy….</vt:lpstr>
      <vt:lpstr>Too much too fast?</vt:lpstr>
      <vt:lpstr>Incremental design keeps main in hgTracks.</vt:lpstr>
      <vt:lpstr>Features of incremental design</vt:lpstr>
      <vt:lpstr>Further Incremental Steps</vt:lpstr>
      <vt:lpstr>File based data hubs</vt:lpstr>
      <vt:lpstr>Trapping errors from remote sites</vt:lpstr>
      <vt:lpstr>Virtues of web services</vt:lpstr>
      <vt:lpstr>Security at application layer</vt:lpstr>
      <vt:lpstr>Some jobs that need volunteers</vt:lpstr>
      <vt:lpstr>The End</vt:lpstr>
    </vt:vector>
  </TitlesOfParts>
  <Company>UCSC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ENCODE DCC Report</dc:title>
  <dc:creator>Jim Kent</dc:creator>
  <cp:lastModifiedBy>Jim Kent</cp:lastModifiedBy>
  <cp:revision>36</cp:revision>
  <dcterms:created xsi:type="dcterms:W3CDTF">2010-03-16T16:07:31Z</dcterms:created>
  <dcterms:modified xsi:type="dcterms:W3CDTF">2010-03-17T06:22:37Z</dcterms:modified>
</cp:coreProperties>
</file>